
<file path=[Content_Types].xml><?xml version="1.0" encoding="utf-8"?>
<Types xmlns="http://schemas.openxmlformats.org/package/2006/content-types">
  <Default Extension="bin" ContentType="application/vnd.openxmlformats-officedocument.oleObject"/>
  <Default Extension="emf" ContentType="image/x-emf"/>
  <Default Extension="mp4" ContentType="video/mp4"/>
  <Default Extension="png" ContentType="image/png"/>
  <Default Extension="rels" ContentType="application/vnd.openxmlformats-package.relationships+xml"/>
  <Default Extension="tif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78" r:id="rId2"/>
    <p:sldId id="269" r:id="rId3"/>
    <p:sldId id="369" r:id="rId4"/>
    <p:sldId id="270" r:id="rId5"/>
    <p:sldId id="330" r:id="rId6"/>
    <p:sldId id="271" r:id="rId7"/>
    <p:sldId id="354" r:id="rId8"/>
    <p:sldId id="365" r:id="rId9"/>
    <p:sldId id="272" r:id="rId10"/>
    <p:sldId id="273" r:id="rId11"/>
    <p:sldId id="335" r:id="rId12"/>
    <p:sldId id="340" r:id="rId13"/>
    <p:sldId id="336" r:id="rId14"/>
    <p:sldId id="341" r:id="rId15"/>
    <p:sldId id="337" r:id="rId16"/>
    <p:sldId id="338" r:id="rId17"/>
    <p:sldId id="275" r:id="rId18"/>
    <p:sldId id="360" r:id="rId19"/>
    <p:sldId id="362" r:id="rId20"/>
    <p:sldId id="363" r:id="rId21"/>
    <p:sldId id="276" r:id="rId22"/>
    <p:sldId id="277" r:id="rId23"/>
    <p:sldId id="279" r:id="rId24"/>
    <p:sldId id="280" r:id="rId25"/>
    <p:sldId id="281" r:id="rId26"/>
    <p:sldId id="367"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F3EDF"/>
    <a:srgbClr val="00C201"/>
    <a:srgbClr val="DDD203"/>
    <a:srgbClr val="00F30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86"/>
    <p:restoredTop sz="91345"/>
  </p:normalViewPr>
  <p:slideViewPr>
    <p:cSldViewPr snapToGrid="0" snapToObjects="1">
      <p:cViewPr varScale="1">
        <p:scale>
          <a:sx n="115" d="100"/>
          <a:sy n="115" d="100"/>
        </p:scale>
        <p:origin x="768"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image" Target="../media/image2.png"/></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3.emf"/><Relationship Id="rId7" Type="http://schemas.openxmlformats.org/officeDocument/2006/relationships/image" Target="../media/image47.emf"/><Relationship Id="rId2" Type="http://schemas.openxmlformats.org/officeDocument/2006/relationships/image" Target="../media/image42.emf"/><Relationship Id="rId1" Type="http://schemas.openxmlformats.org/officeDocument/2006/relationships/image" Target="../media/image41.emf"/><Relationship Id="rId6" Type="http://schemas.openxmlformats.org/officeDocument/2006/relationships/image" Target="../media/image46.emf"/><Relationship Id="rId5" Type="http://schemas.openxmlformats.org/officeDocument/2006/relationships/image" Target="../media/image45.emf"/><Relationship Id="rId4" Type="http://schemas.openxmlformats.org/officeDocument/2006/relationships/image" Target="../media/image44.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8.emf"/><Relationship Id="rId7" Type="http://schemas.openxmlformats.org/officeDocument/2006/relationships/image" Target="../media/image47.emf"/><Relationship Id="rId2" Type="http://schemas.openxmlformats.org/officeDocument/2006/relationships/image" Target="../media/image42.emf"/><Relationship Id="rId1" Type="http://schemas.openxmlformats.org/officeDocument/2006/relationships/image" Target="../media/image41.emf"/><Relationship Id="rId6" Type="http://schemas.openxmlformats.org/officeDocument/2006/relationships/image" Target="../media/image49.emf"/><Relationship Id="rId5" Type="http://schemas.openxmlformats.org/officeDocument/2006/relationships/image" Target="../media/image45.emf"/><Relationship Id="rId4" Type="http://schemas.openxmlformats.org/officeDocument/2006/relationships/image" Target="../media/image44.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emf"/><Relationship Id="rId1" Type="http://schemas.openxmlformats.org/officeDocument/2006/relationships/image" Target="../media/image50.emf"/><Relationship Id="rId4" Type="http://schemas.openxmlformats.org/officeDocument/2006/relationships/image" Target="../media/image53.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55.emf"/><Relationship Id="rId1" Type="http://schemas.openxmlformats.org/officeDocument/2006/relationships/image" Target="../media/image54.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57.emf"/><Relationship Id="rId1" Type="http://schemas.openxmlformats.org/officeDocument/2006/relationships/image" Target="../media/image54.emf"/><Relationship Id="rId4" Type="http://schemas.openxmlformats.org/officeDocument/2006/relationships/image" Target="../media/image58.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59.emf"/><Relationship Id="rId1" Type="http://schemas.openxmlformats.org/officeDocument/2006/relationships/image" Target="../media/image54.emf"/><Relationship Id="rId4" Type="http://schemas.openxmlformats.org/officeDocument/2006/relationships/image" Target="../media/image58.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65.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image" Target="../media/image7.emf"/><Relationship Id="rId5" Type="http://schemas.openxmlformats.org/officeDocument/2006/relationships/image" Target="../media/image11.emf"/><Relationship Id="rId4"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4.emf"/><Relationship Id="rId7" Type="http://schemas.openxmlformats.org/officeDocument/2006/relationships/image" Target="../media/image18.emf"/><Relationship Id="rId2" Type="http://schemas.openxmlformats.org/officeDocument/2006/relationships/image" Target="../media/image13.emf"/><Relationship Id="rId1" Type="http://schemas.openxmlformats.org/officeDocument/2006/relationships/image" Target="../media/image12.emf"/><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image" Target="../media/image20.emf"/><Relationship Id="rId7" Type="http://schemas.openxmlformats.org/officeDocument/2006/relationships/image" Target="../media/image23.emf"/><Relationship Id="rId2" Type="http://schemas.openxmlformats.org/officeDocument/2006/relationships/image" Target="../media/image13.emf"/><Relationship Id="rId1" Type="http://schemas.openxmlformats.org/officeDocument/2006/relationships/image" Target="../media/image19.emf"/><Relationship Id="rId6" Type="http://schemas.openxmlformats.org/officeDocument/2006/relationships/image" Target="../media/image22.emf"/><Relationship Id="rId11" Type="http://schemas.openxmlformats.org/officeDocument/2006/relationships/image" Target="../media/image27.emf"/><Relationship Id="rId5" Type="http://schemas.openxmlformats.org/officeDocument/2006/relationships/image" Target="../media/image21.emf"/><Relationship Id="rId10" Type="http://schemas.openxmlformats.org/officeDocument/2006/relationships/image" Target="../media/image26.emf"/><Relationship Id="rId4" Type="http://schemas.openxmlformats.org/officeDocument/2006/relationships/image" Target="../media/image15.emf"/><Relationship Id="rId9" Type="http://schemas.openxmlformats.org/officeDocument/2006/relationships/image" Target="../media/image25.e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24.emf"/><Relationship Id="rId13" Type="http://schemas.openxmlformats.org/officeDocument/2006/relationships/image" Target="../media/image33.emf"/><Relationship Id="rId3" Type="http://schemas.openxmlformats.org/officeDocument/2006/relationships/image" Target="../media/image20.emf"/><Relationship Id="rId7" Type="http://schemas.openxmlformats.org/officeDocument/2006/relationships/image" Target="../media/image23.emf"/><Relationship Id="rId12" Type="http://schemas.openxmlformats.org/officeDocument/2006/relationships/image" Target="../media/image32.emf"/><Relationship Id="rId2" Type="http://schemas.openxmlformats.org/officeDocument/2006/relationships/image" Target="../media/image13.emf"/><Relationship Id="rId1" Type="http://schemas.openxmlformats.org/officeDocument/2006/relationships/image" Target="../media/image19.emf"/><Relationship Id="rId6" Type="http://schemas.openxmlformats.org/officeDocument/2006/relationships/image" Target="../media/image22.emf"/><Relationship Id="rId11" Type="http://schemas.openxmlformats.org/officeDocument/2006/relationships/image" Target="../media/image31.emf"/><Relationship Id="rId5" Type="http://schemas.openxmlformats.org/officeDocument/2006/relationships/image" Target="../media/image28.emf"/><Relationship Id="rId10" Type="http://schemas.openxmlformats.org/officeDocument/2006/relationships/image" Target="../media/image30.emf"/><Relationship Id="rId4" Type="http://schemas.openxmlformats.org/officeDocument/2006/relationships/image" Target="../media/image15.emf"/><Relationship Id="rId9" Type="http://schemas.openxmlformats.org/officeDocument/2006/relationships/image" Target="../media/image29.emf"/><Relationship Id="rId14" Type="http://schemas.openxmlformats.org/officeDocument/2006/relationships/image" Target="../media/image34.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image" Target="../media/image3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image" Target="../media/image3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F98C0E-6832-074D-BBD9-5F4E4085A201}" type="datetimeFigureOut">
              <a:rPr lang="en-US" smtClean="0"/>
              <a:t>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3524DA-5233-E047-818D-2F715EAA011E}" type="slidenum">
              <a:rPr lang="en-US" smtClean="0"/>
              <a:t>‹#›</a:t>
            </a:fld>
            <a:endParaRPr lang="en-US"/>
          </a:p>
        </p:txBody>
      </p:sp>
    </p:spTree>
    <p:extLst>
      <p:ext uri="{BB962C8B-B14F-4D97-AF65-F5344CB8AC3E}">
        <p14:creationId xmlns:p14="http://schemas.microsoft.com/office/powerpoint/2010/main" val="42585804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pple Chancery" panose="03020702040506060504" pitchFamily="66" charset="-79"/>
                <a:cs typeface="Apple Chancery" panose="03020702040506060504" pitchFamily="66" charset="-79"/>
              </a:defRPr>
            </a:lvl1pPr>
          </a:lstStyle>
          <a:p>
            <a:r>
              <a:rPr lang="en-US" dirty="0"/>
              <a:t>Click to edit Master title style</a:t>
            </a:r>
          </a:p>
        </p:txBody>
      </p:sp>
      <p:sp>
        <p:nvSpPr>
          <p:cNvPr id="3" name="Content Placeholder 2"/>
          <p:cNvSpPr>
            <a:spLocks noGrp="1"/>
          </p:cNvSpPr>
          <p:nvPr>
            <p:ph idx="1"/>
          </p:nvPr>
        </p:nvSpPr>
        <p:spPr/>
        <p:txBody>
          <a:bodyPr/>
          <a:lstStyle>
            <a:lvl1pPr>
              <a:defRPr sz="2400">
                <a:latin typeface="Times New Roman" panose="02020603050405020304" pitchFamily="18" charset="0"/>
                <a:cs typeface="Times New Roman" panose="02020603050405020304" pitchFamily="18" charse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01763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0015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D7EC245-C696-BC48-A093-09C31B30B067}" type="datetimeFigureOut">
              <a:rPr lang="en-US" smtClean="0"/>
              <a:t>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2D4D64-6D6A-A949-85F4-7FD739F6565F}" type="slidenum">
              <a:rPr lang="en-US" smtClean="0"/>
              <a:t>‹#›</a:t>
            </a:fld>
            <a:endParaRPr lang="en-US"/>
          </a:p>
        </p:txBody>
      </p:sp>
    </p:spTree>
    <p:extLst>
      <p:ext uri="{BB962C8B-B14F-4D97-AF65-F5344CB8AC3E}">
        <p14:creationId xmlns:p14="http://schemas.microsoft.com/office/powerpoint/2010/main" val="38546071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79242007"/>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Lst>
  <p:txStyles>
    <p:titleStyle>
      <a:lvl1pPr algn="ctr" defTabSz="457200" rtl="0" eaLnBrk="1" latinLnBrk="0" hangingPunct="1">
        <a:spcBef>
          <a:spcPct val="0"/>
        </a:spcBef>
        <a:buNone/>
        <a:defRPr sz="4000" kern="1200">
          <a:solidFill>
            <a:srgbClr val="FF0000"/>
          </a:solidFill>
          <a:latin typeface="Apple Chancery" panose="03020702040506060504" pitchFamily="66" charset="-79"/>
          <a:ea typeface="+mj-ea"/>
          <a:cs typeface="Apple Chancery" panose="03020702040506060504" pitchFamily="66" charset="-79"/>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457200" rtl="0" eaLnBrk="1" latinLnBrk="0" hangingPunct="1">
        <a:spcBef>
          <a:spcPct val="20000"/>
        </a:spcBef>
        <a:buFont typeface="Arial"/>
        <a:buChar char="–"/>
        <a:defRPr sz="20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457200" rtl="0" eaLnBrk="1" latinLnBrk="0" hangingPunct="1">
        <a:spcBef>
          <a:spcPct val="20000"/>
        </a:spcBef>
        <a:buFont typeface="Arial"/>
        <a:buChar char="•"/>
        <a:defRPr sz="18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457200" rtl="0" eaLnBrk="1" latinLnBrk="0" hangingPunct="1">
        <a:spcBef>
          <a:spcPct val="20000"/>
        </a:spcBef>
        <a:buFont typeface="Arial"/>
        <a:buChar char="–"/>
        <a:defRPr sz="16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457200" rtl="0" eaLnBrk="1" latinLnBrk="0" hangingPunct="1">
        <a:spcBef>
          <a:spcPct val="20000"/>
        </a:spcBef>
        <a:buFont typeface="Arial"/>
        <a:buChar char="»"/>
        <a:defRPr sz="16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36.emf"/><Relationship Id="rId5" Type="http://schemas.openxmlformats.org/officeDocument/2006/relationships/oleObject" Target="../embeddings/oleObject43.bin"/><Relationship Id="rId4" Type="http://schemas.openxmlformats.org/officeDocument/2006/relationships/image" Target="../media/image35.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3.xml"/><Relationship Id="rId1" Type="http://schemas.openxmlformats.org/officeDocument/2006/relationships/vmlDrawing" Target="../drawings/vmlDrawing7.vml"/><Relationship Id="rId4" Type="http://schemas.openxmlformats.org/officeDocument/2006/relationships/image" Target="../media/image37.emf"/></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3.xml"/><Relationship Id="rId1" Type="http://schemas.openxmlformats.org/officeDocument/2006/relationships/vmlDrawing" Target="../drawings/vmlDrawing8.vml"/><Relationship Id="rId4" Type="http://schemas.openxmlformats.org/officeDocument/2006/relationships/image" Target="../media/image37.emf"/></Relationships>
</file>

<file path=ppt/slides/_rels/slide14.xml.rels><?xml version="1.0" encoding="UTF-8" standalone="yes"?>
<Relationships xmlns="http://schemas.openxmlformats.org/package/2006/relationships"><Relationship Id="rId8" Type="http://schemas.openxmlformats.org/officeDocument/2006/relationships/image" Target="../media/image40.emf"/><Relationship Id="rId3" Type="http://schemas.openxmlformats.org/officeDocument/2006/relationships/oleObject" Target="../embeddings/oleObject46.bin"/><Relationship Id="rId7" Type="http://schemas.openxmlformats.org/officeDocument/2006/relationships/oleObject" Target="../embeddings/oleObject48.bin"/><Relationship Id="rId2" Type="http://schemas.openxmlformats.org/officeDocument/2006/relationships/slideLayout" Target="../slideLayouts/slideLayout3.xml"/><Relationship Id="rId1" Type="http://schemas.openxmlformats.org/officeDocument/2006/relationships/vmlDrawing" Target="../drawings/vmlDrawing9.vml"/><Relationship Id="rId6" Type="http://schemas.openxmlformats.org/officeDocument/2006/relationships/image" Target="../media/image39.emf"/><Relationship Id="rId5" Type="http://schemas.openxmlformats.org/officeDocument/2006/relationships/oleObject" Target="../embeddings/oleObject47.bin"/><Relationship Id="rId4" Type="http://schemas.openxmlformats.org/officeDocument/2006/relationships/image" Target="../media/image37.emf"/></Relationships>
</file>

<file path=ppt/slides/_rels/slide15.xml.rels><?xml version="1.0" encoding="UTF-8" standalone="yes"?>
<Relationships xmlns="http://schemas.openxmlformats.org/package/2006/relationships"><Relationship Id="rId8" Type="http://schemas.openxmlformats.org/officeDocument/2006/relationships/image" Target="../media/image43.emf"/><Relationship Id="rId13" Type="http://schemas.openxmlformats.org/officeDocument/2006/relationships/oleObject" Target="../embeddings/oleObject54.bin"/><Relationship Id="rId3" Type="http://schemas.openxmlformats.org/officeDocument/2006/relationships/oleObject" Target="../embeddings/oleObject49.bin"/><Relationship Id="rId7" Type="http://schemas.openxmlformats.org/officeDocument/2006/relationships/oleObject" Target="../embeddings/oleObject51.bin"/><Relationship Id="rId12" Type="http://schemas.openxmlformats.org/officeDocument/2006/relationships/image" Target="../media/image45.emf"/><Relationship Id="rId2" Type="http://schemas.openxmlformats.org/officeDocument/2006/relationships/slideLayout" Target="../slideLayouts/slideLayout3.xml"/><Relationship Id="rId16" Type="http://schemas.openxmlformats.org/officeDocument/2006/relationships/image" Target="../media/image47.emf"/><Relationship Id="rId1" Type="http://schemas.openxmlformats.org/officeDocument/2006/relationships/vmlDrawing" Target="../drawings/vmlDrawing10.vml"/><Relationship Id="rId6" Type="http://schemas.openxmlformats.org/officeDocument/2006/relationships/image" Target="../media/image42.emf"/><Relationship Id="rId11" Type="http://schemas.openxmlformats.org/officeDocument/2006/relationships/oleObject" Target="../embeddings/oleObject53.bin"/><Relationship Id="rId5" Type="http://schemas.openxmlformats.org/officeDocument/2006/relationships/oleObject" Target="../embeddings/oleObject50.bin"/><Relationship Id="rId15" Type="http://schemas.openxmlformats.org/officeDocument/2006/relationships/oleObject" Target="../embeddings/oleObject55.bin"/><Relationship Id="rId10" Type="http://schemas.openxmlformats.org/officeDocument/2006/relationships/image" Target="../media/image44.emf"/><Relationship Id="rId4" Type="http://schemas.openxmlformats.org/officeDocument/2006/relationships/image" Target="../media/image41.emf"/><Relationship Id="rId9" Type="http://schemas.openxmlformats.org/officeDocument/2006/relationships/oleObject" Target="../embeddings/oleObject52.bin"/><Relationship Id="rId14" Type="http://schemas.openxmlformats.org/officeDocument/2006/relationships/image" Target="../media/image46.emf"/></Relationships>
</file>

<file path=ppt/slides/_rels/slide16.xml.rels><?xml version="1.0" encoding="UTF-8" standalone="yes"?>
<Relationships xmlns="http://schemas.openxmlformats.org/package/2006/relationships"><Relationship Id="rId8" Type="http://schemas.openxmlformats.org/officeDocument/2006/relationships/image" Target="../media/image48.emf"/><Relationship Id="rId13" Type="http://schemas.openxmlformats.org/officeDocument/2006/relationships/oleObject" Target="../embeddings/oleObject61.bin"/><Relationship Id="rId3" Type="http://schemas.openxmlformats.org/officeDocument/2006/relationships/oleObject" Target="../embeddings/oleObject56.bin"/><Relationship Id="rId7" Type="http://schemas.openxmlformats.org/officeDocument/2006/relationships/oleObject" Target="../embeddings/oleObject58.bin"/><Relationship Id="rId12" Type="http://schemas.openxmlformats.org/officeDocument/2006/relationships/image" Target="../media/image45.emf"/><Relationship Id="rId2" Type="http://schemas.openxmlformats.org/officeDocument/2006/relationships/slideLayout" Target="../slideLayouts/slideLayout3.xml"/><Relationship Id="rId16" Type="http://schemas.openxmlformats.org/officeDocument/2006/relationships/image" Target="../media/image47.emf"/><Relationship Id="rId1" Type="http://schemas.openxmlformats.org/officeDocument/2006/relationships/vmlDrawing" Target="../drawings/vmlDrawing11.vml"/><Relationship Id="rId6" Type="http://schemas.openxmlformats.org/officeDocument/2006/relationships/image" Target="../media/image42.emf"/><Relationship Id="rId11" Type="http://schemas.openxmlformats.org/officeDocument/2006/relationships/oleObject" Target="../embeddings/oleObject60.bin"/><Relationship Id="rId5" Type="http://schemas.openxmlformats.org/officeDocument/2006/relationships/oleObject" Target="../embeddings/oleObject57.bin"/><Relationship Id="rId15" Type="http://schemas.openxmlformats.org/officeDocument/2006/relationships/oleObject" Target="../embeddings/oleObject62.bin"/><Relationship Id="rId10" Type="http://schemas.openxmlformats.org/officeDocument/2006/relationships/image" Target="../media/image44.emf"/><Relationship Id="rId4" Type="http://schemas.openxmlformats.org/officeDocument/2006/relationships/image" Target="../media/image41.emf"/><Relationship Id="rId9" Type="http://schemas.openxmlformats.org/officeDocument/2006/relationships/oleObject" Target="../embeddings/oleObject59.bin"/><Relationship Id="rId14" Type="http://schemas.openxmlformats.org/officeDocument/2006/relationships/image" Target="../media/image49.emf"/></Relationships>
</file>

<file path=ppt/slides/_rels/slide17.xml.rels><?xml version="1.0" encoding="UTF-8" standalone="yes"?>
<Relationships xmlns="http://schemas.openxmlformats.org/package/2006/relationships"><Relationship Id="rId8" Type="http://schemas.openxmlformats.org/officeDocument/2006/relationships/image" Target="../media/image52.emf"/><Relationship Id="rId3" Type="http://schemas.openxmlformats.org/officeDocument/2006/relationships/oleObject" Target="../embeddings/oleObject63.bin"/><Relationship Id="rId7" Type="http://schemas.openxmlformats.org/officeDocument/2006/relationships/oleObject" Target="../embeddings/oleObject65.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51.emf"/><Relationship Id="rId11" Type="http://schemas.openxmlformats.org/officeDocument/2006/relationships/image" Target="NULL"/><Relationship Id="rId5" Type="http://schemas.openxmlformats.org/officeDocument/2006/relationships/oleObject" Target="../embeddings/oleObject64.bin"/><Relationship Id="rId10" Type="http://schemas.openxmlformats.org/officeDocument/2006/relationships/image" Target="../media/image53.emf"/><Relationship Id="rId4" Type="http://schemas.openxmlformats.org/officeDocument/2006/relationships/image" Target="../media/image50.emf"/><Relationship Id="rId9" Type="http://schemas.openxmlformats.org/officeDocument/2006/relationships/oleObject" Target="../embeddings/oleObject66.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69.bin"/><Relationship Id="rId3" Type="http://schemas.openxmlformats.org/officeDocument/2006/relationships/oleObject" Target="../embeddings/oleObject67.bin"/><Relationship Id="rId7" Type="http://schemas.openxmlformats.org/officeDocument/2006/relationships/image" Target="../media/image55.emf"/><Relationship Id="rId2" Type="http://schemas.openxmlformats.org/officeDocument/2006/relationships/slideLayout" Target="../slideLayouts/slideLayout3.xml"/><Relationship Id="rId1" Type="http://schemas.openxmlformats.org/officeDocument/2006/relationships/vmlDrawing" Target="../drawings/vmlDrawing13.vml"/><Relationship Id="rId6" Type="http://schemas.openxmlformats.org/officeDocument/2006/relationships/oleObject" Target="../embeddings/oleObject68.bin"/><Relationship Id="rId5" Type="http://schemas.openxmlformats.org/officeDocument/2006/relationships/image" Target="../media/image56.png"/><Relationship Id="rId10" Type="http://schemas.openxmlformats.org/officeDocument/2006/relationships/oleObject" Target="../embeddings/oleObject70.bin"/><Relationship Id="rId4" Type="http://schemas.openxmlformats.org/officeDocument/2006/relationships/image" Target="../media/image54.emf"/><Relationship Id="rId9" Type="http://schemas.openxmlformats.org/officeDocument/2006/relationships/image" Target="../media/image13.emf"/></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73.bin"/><Relationship Id="rId13" Type="http://schemas.openxmlformats.org/officeDocument/2006/relationships/oleObject" Target="../embeddings/oleObject76.bin"/><Relationship Id="rId3" Type="http://schemas.openxmlformats.org/officeDocument/2006/relationships/oleObject" Target="../embeddings/oleObject71.bin"/><Relationship Id="rId7" Type="http://schemas.openxmlformats.org/officeDocument/2006/relationships/image" Target="../media/image57.emf"/><Relationship Id="rId12" Type="http://schemas.openxmlformats.org/officeDocument/2006/relationships/image" Target="../media/image58.emf"/><Relationship Id="rId2" Type="http://schemas.openxmlformats.org/officeDocument/2006/relationships/slideLayout" Target="../slideLayouts/slideLayout3.xml"/><Relationship Id="rId1" Type="http://schemas.openxmlformats.org/officeDocument/2006/relationships/vmlDrawing" Target="../drawings/vmlDrawing14.vml"/><Relationship Id="rId6" Type="http://schemas.openxmlformats.org/officeDocument/2006/relationships/oleObject" Target="../embeddings/oleObject72.bin"/><Relationship Id="rId11" Type="http://schemas.openxmlformats.org/officeDocument/2006/relationships/oleObject" Target="../embeddings/oleObject75.bin"/><Relationship Id="rId5" Type="http://schemas.openxmlformats.org/officeDocument/2006/relationships/image" Target="../media/image56.png"/><Relationship Id="rId10" Type="http://schemas.openxmlformats.org/officeDocument/2006/relationships/oleObject" Target="../embeddings/oleObject74.bin"/><Relationship Id="rId4" Type="http://schemas.openxmlformats.org/officeDocument/2006/relationships/image" Target="../media/image54.emf"/><Relationship Id="rId9" Type="http://schemas.openxmlformats.org/officeDocument/2006/relationships/image" Target="../media/image13.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79.bin"/><Relationship Id="rId13" Type="http://schemas.openxmlformats.org/officeDocument/2006/relationships/oleObject" Target="../embeddings/oleObject82.bin"/><Relationship Id="rId3" Type="http://schemas.openxmlformats.org/officeDocument/2006/relationships/oleObject" Target="../embeddings/oleObject77.bin"/><Relationship Id="rId7" Type="http://schemas.openxmlformats.org/officeDocument/2006/relationships/image" Target="../media/image59.emf"/><Relationship Id="rId12" Type="http://schemas.openxmlformats.org/officeDocument/2006/relationships/image" Target="../media/image58.emf"/><Relationship Id="rId2" Type="http://schemas.openxmlformats.org/officeDocument/2006/relationships/slideLayout" Target="../slideLayouts/slideLayout3.xml"/><Relationship Id="rId1" Type="http://schemas.openxmlformats.org/officeDocument/2006/relationships/vmlDrawing" Target="../drawings/vmlDrawing15.vml"/><Relationship Id="rId6" Type="http://schemas.openxmlformats.org/officeDocument/2006/relationships/oleObject" Target="../embeddings/oleObject78.bin"/><Relationship Id="rId11" Type="http://schemas.openxmlformats.org/officeDocument/2006/relationships/oleObject" Target="../embeddings/oleObject81.bin"/><Relationship Id="rId5" Type="http://schemas.openxmlformats.org/officeDocument/2006/relationships/image" Target="../media/image56.png"/><Relationship Id="rId10" Type="http://schemas.openxmlformats.org/officeDocument/2006/relationships/oleObject" Target="../embeddings/oleObject80.bin"/><Relationship Id="rId4" Type="http://schemas.openxmlformats.org/officeDocument/2006/relationships/image" Target="../media/image54.emf"/><Relationship Id="rId9" Type="http://schemas.openxmlformats.org/officeDocument/2006/relationships/image" Target="../media/image13.emf"/></Relationships>
</file>

<file path=ppt/slides/_rels/slide21.xml.rels><?xml version="1.0" encoding="UTF-8" standalone="yes"?>
<Relationships xmlns="http://schemas.openxmlformats.org/package/2006/relationships"><Relationship Id="rId2" Type="http://schemas.openxmlformats.org/officeDocument/2006/relationships/image" Target="../media/image60.tif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5" Type="http://schemas.openxmlformats.org/officeDocument/2006/relationships/image" Target="NULL"/><Relationship Id="rId4" Type="http://schemas.openxmlformats.org/officeDocument/2006/relationships/image" Target="NULL"/></Relationships>
</file>

<file path=ppt/slides/_rels/slide2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3.tif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4.tif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83.bin"/><Relationship Id="rId7" Type="http://schemas.openxmlformats.org/officeDocument/2006/relationships/oleObject" Target="../embeddings/oleObject86.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oleObject" Target="../embeddings/oleObject85.bin"/><Relationship Id="rId5" Type="http://schemas.openxmlformats.org/officeDocument/2006/relationships/oleObject" Target="../embeddings/oleObject84.bin"/><Relationship Id="rId4" Type="http://schemas.openxmlformats.org/officeDocument/2006/relationships/image" Target="../media/image65.png"/></Relationships>
</file>

<file path=ppt/slides/_rels/slide3.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emf"/><Relationship Id="rId11" Type="http://schemas.openxmlformats.org/officeDocument/2006/relationships/image" Target="../media/image4.emf"/><Relationship Id="rId5" Type="http://schemas.openxmlformats.org/officeDocument/2006/relationships/oleObject" Target="../embeddings/oleObject2.bin"/><Relationship Id="rId10" Type="http://schemas.openxmlformats.org/officeDocument/2006/relationships/oleObject" Target="../embeddings/oleObject4.bin"/><Relationship Id="rId4" Type="http://schemas.openxmlformats.org/officeDocument/2006/relationships/image" Target="../media/image2.png"/><Relationship Id="rId9" Type="http://schemas.openxmlformats.org/officeDocument/2006/relationships/image" Target="../media/image6.emf"/></Relationships>
</file>

<file path=ppt/slides/_rels/slide4.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oleObject" Target="../embeddings/oleObject5.bin"/><Relationship Id="rId7" Type="http://schemas.openxmlformats.org/officeDocument/2006/relationships/oleObject" Target="../embeddings/oleObject7.bin"/><Relationship Id="rId12" Type="http://schemas.openxmlformats.org/officeDocument/2006/relationships/image" Target="../media/image11.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8.emf"/><Relationship Id="rId11" Type="http://schemas.openxmlformats.org/officeDocument/2006/relationships/oleObject" Target="../embeddings/oleObject9.bin"/><Relationship Id="rId5" Type="http://schemas.openxmlformats.org/officeDocument/2006/relationships/oleObject" Target="../embeddings/oleObject6.bin"/><Relationship Id="rId10" Type="http://schemas.openxmlformats.org/officeDocument/2006/relationships/image" Target="../media/image10.emf"/><Relationship Id="rId4" Type="http://schemas.openxmlformats.org/officeDocument/2006/relationships/image" Target="../media/image7.emf"/><Relationship Id="rId9" Type="http://schemas.openxmlformats.org/officeDocument/2006/relationships/oleObject" Target="../embeddings/oleObject8.bin"/></Relationships>
</file>

<file path=ppt/slides/_rels/slide5.xml.rels><?xml version="1.0" encoding="UTF-8" standalone="yes"?>
<Relationships xmlns="http://schemas.openxmlformats.org/package/2006/relationships"><Relationship Id="rId8" Type="http://schemas.openxmlformats.org/officeDocument/2006/relationships/image" Target="../media/image14.emf"/><Relationship Id="rId13" Type="http://schemas.openxmlformats.org/officeDocument/2006/relationships/oleObject" Target="../embeddings/oleObject15.bin"/><Relationship Id="rId3" Type="http://schemas.openxmlformats.org/officeDocument/2006/relationships/oleObject" Target="../embeddings/oleObject10.bin"/><Relationship Id="rId7" Type="http://schemas.openxmlformats.org/officeDocument/2006/relationships/oleObject" Target="../embeddings/oleObject12.bin"/><Relationship Id="rId12" Type="http://schemas.openxmlformats.org/officeDocument/2006/relationships/image" Target="../media/image16.emf"/><Relationship Id="rId2" Type="http://schemas.openxmlformats.org/officeDocument/2006/relationships/slideLayout" Target="../slideLayouts/slideLayout3.xml"/><Relationship Id="rId16" Type="http://schemas.openxmlformats.org/officeDocument/2006/relationships/image" Target="../media/image18.emf"/><Relationship Id="rId1" Type="http://schemas.openxmlformats.org/officeDocument/2006/relationships/vmlDrawing" Target="../drawings/vmlDrawing3.vml"/><Relationship Id="rId6" Type="http://schemas.openxmlformats.org/officeDocument/2006/relationships/image" Target="../media/image13.emf"/><Relationship Id="rId11" Type="http://schemas.openxmlformats.org/officeDocument/2006/relationships/oleObject" Target="../embeddings/oleObject14.bin"/><Relationship Id="rId5" Type="http://schemas.openxmlformats.org/officeDocument/2006/relationships/oleObject" Target="../embeddings/oleObject11.bin"/><Relationship Id="rId15" Type="http://schemas.openxmlformats.org/officeDocument/2006/relationships/oleObject" Target="../embeddings/oleObject16.bin"/><Relationship Id="rId10" Type="http://schemas.openxmlformats.org/officeDocument/2006/relationships/image" Target="../media/image15.emf"/><Relationship Id="rId4" Type="http://schemas.openxmlformats.org/officeDocument/2006/relationships/image" Target="../media/image12.emf"/><Relationship Id="rId9" Type="http://schemas.openxmlformats.org/officeDocument/2006/relationships/oleObject" Target="../embeddings/oleObject13.bin"/><Relationship Id="rId14" Type="http://schemas.openxmlformats.org/officeDocument/2006/relationships/image" Target="../media/image17.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0.emf"/><Relationship Id="rId13" Type="http://schemas.openxmlformats.org/officeDocument/2006/relationships/oleObject" Target="../embeddings/oleObject22.bin"/><Relationship Id="rId18" Type="http://schemas.openxmlformats.org/officeDocument/2006/relationships/image" Target="../media/image24.emf"/><Relationship Id="rId3" Type="http://schemas.openxmlformats.org/officeDocument/2006/relationships/oleObject" Target="../embeddings/oleObject17.bin"/><Relationship Id="rId21" Type="http://schemas.openxmlformats.org/officeDocument/2006/relationships/oleObject" Target="../embeddings/oleObject26.bin"/><Relationship Id="rId7" Type="http://schemas.openxmlformats.org/officeDocument/2006/relationships/oleObject" Target="../embeddings/oleObject19.bin"/><Relationship Id="rId12" Type="http://schemas.openxmlformats.org/officeDocument/2006/relationships/image" Target="../media/image21.emf"/><Relationship Id="rId17" Type="http://schemas.openxmlformats.org/officeDocument/2006/relationships/oleObject" Target="../embeddings/oleObject24.bin"/><Relationship Id="rId2" Type="http://schemas.openxmlformats.org/officeDocument/2006/relationships/slideLayout" Target="../slideLayouts/slideLayout3.xml"/><Relationship Id="rId16" Type="http://schemas.openxmlformats.org/officeDocument/2006/relationships/image" Target="../media/image23.emf"/><Relationship Id="rId20" Type="http://schemas.openxmlformats.org/officeDocument/2006/relationships/image" Target="../media/image25.emf"/><Relationship Id="rId1" Type="http://schemas.openxmlformats.org/officeDocument/2006/relationships/vmlDrawing" Target="../drawings/vmlDrawing4.vml"/><Relationship Id="rId6" Type="http://schemas.openxmlformats.org/officeDocument/2006/relationships/image" Target="../media/image13.emf"/><Relationship Id="rId11" Type="http://schemas.openxmlformats.org/officeDocument/2006/relationships/oleObject" Target="../embeddings/oleObject21.bin"/><Relationship Id="rId24" Type="http://schemas.openxmlformats.org/officeDocument/2006/relationships/image" Target="../media/image27.emf"/><Relationship Id="rId5" Type="http://schemas.openxmlformats.org/officeDocument/2006/relationships/oleObject" Target="../embeddings/oleObject18.bin"/><Relationship Id="rId15" Type="http://schemas.openxmlformats.org/officeDocument/2006/relationships/oleObject" Target="../embeddings/oleObject23.bin"/><Relationship Id="rId23" Type="http://schemas.openxmlformats.org/officeDocument/2006/relationships/oleObject" Target="../embeddings/oleObject27.bin"/><Relationship Id="rId10" Type="http://schemas.openxmlformats.org/officeDocument/2006/relationships/image" Target="../media/image15.emf"/><Relationship Id="rId19" Type="http://schemas.openxmlformats.org/officeDocument/2006/relationships/oleObject" Target="../embeddings/oleObject25.bin"/><Relationship Id="rId4" Type="http://schemas.openxmlformats.org/officeDocument/2006/relationships/image" Target="../media/image19.emf"/><Relationship Id="rId9" Type="http://schemas.openxmlformats.org/officeDocument/2006/relationships/oleObject" Target="../embeddings/oleObject20.bin"/><Relationship Id="rId14" Type="http://schemas.openxmlformats.org/officeDocument/2006/relationships/image" Target="../media/image22.emf"/><Relationship Id="rId22" Type="http://schemas.openxmlformats.org/officeDocument/2006/relationships/image" Target="../media/image26.emf"/></Relationships>
</file>

<file path=ppt/slides/_rels/slide8.xml.rels><?xml version="1.0" encoding="UTF-8" standalone="yes"?>
<Relationships xmlns="http://schemas.openxmlformats.org/package/2006/relationships"><Relationship Id="rId8" Type="http://schemas.openxmlformats.org/officeDocument/2006/relationships/image" Target="../media/image20.emf"/><Relationship Id="rId13" Type="http://schemas.openxmlformats.org/officeDocument/2006/relationships/oleObject" Target="../embeddings/oleObject33.bin"/><Relationship Id="rId18" Type="http://schemas.openxmlformats.org/officeDocument/2006/relationships/image" Target="../media/image24.emf"/><Relationship Id="rId26" Type="http://schemas.openxmlformats.org/officeDocument/2006/relationships/image" Target="../media/image32.emf"/><Relationship Id="rId3" Type="http://schemas.openxmlformats.org/officeDocument/2006/relationships/oleObject" Target="../embeddings/oleObject28.bin"/><Relationship Id="rId21" Type="http://schemas.openxmlformats.org/officeDocument/2006/relationships/oleObject" Target="../embeddings/oleObject37.bin"/><Relationship Id="rId7" Type="http://schemas.openxmlformats.org/officeDocument/2006/relationships/oleObject" Target="../embeddings/oleObject30.bin"/><Relationship Id="rId12" Type="http://schemas.openxmlformats.org/officeDocument/2006/relationships/image" Target="../media/image28.emf"/><Relationship Id="rId17" Type="http://schemas.openxmlformats.org/officeDocument/2006/relationships/oleObject" Target="../embeddings/oleObject35.bin"/><Relationship Id="rId25" Type="http://schemas.openxmlformats.org/officeDocument/2006/relationships/oleObject" Target="../embeddings/oleObject39.bin"/><Relationship Id="rId2" Type="http://schemas.openxmlformats.org/officeDocument/2006/relationships/slideLayout" Target="../slideLayouts/slideLayout3.xml"/><Relationship Id="rId16" Type="http://schemas.openxmlformats.org/officeDocument/2006/relationships/image" Target="../media/image23.emf"/><Relationship Id="rId20" Type="http://schemas.openxmlformats.org/officeDocument/2006/relationships/image" Target="../media/image29.emf"/><Relationship Id="rId29" Type="http://schemas.openxmlformats.org/officeDocument/2006/relationships/oleObject" Target="../embeddings/oleObject41.bin"/><Relationship Id="rId1" Type="http://schemas.openxmlformats.org/officeDocument/2006/relationships/vmlDrawing" Target="../drawings/vmlDrawing5.vml"/><Relationship Id="rId6" Type="http://schemas.openxmlformats.org/officeDocument/2006/relationships/image" Target="../media/image13.emf"/><Relationship Id="rId11" Type="http://schemas.openxmlformats.org/officeDocument/2006/relationships/oleObject" Target="../embeddings/oleObject32.bin"/><Relationship Id="rId24" Type="http://schemas.openxmlformats.org/officeDocument/2006/relationships/image" Target="../media/image31.emf"/><Relationship Id="rId5" Type="http://schemas.openxmlformats.org/officeDocument/2006/relationships/oleObject" Target="../embeddings/oleObject29.bin"/><Relationship Id="rId15" Type="http://schemas.openxmlformats.org/officeDocument/2006/relationships/oleObject" Target="../embeddings/oleObject34.bin"/><Relationship Id="rId23" Type="http://schemas.openxmlformats.org/officeDocument/2006/relationships/oleObject" Target="../embeddings/oleObject38.bin"/><Relationship Id="rId28" Type="http://schemas.openxmlformats.org/officeDocument/2006/relationships/image" Target="../media/image33.emf"/><Relationship Id="rId10" Type="http://schemas.openxmlformats.org/officeDocument/2006/relationships/image" Target="../media/image15.emf"/><Relationship Id="rId19" Type="http://schemas.openxmlformats.org/officeDocument/2006/relationships/oleObject" Target="../embeddings/oleObject36.bin"/><Relationship Id="rId4" Type="http://schemas.openxmlformats.org/officeDocument/2006/relationships/image" Target="../media/image19.emf"/><Relationship Id="rId9" Type="http://schemas.openxmlformats.org/officeDocument/2006/relationships/oleObject" Target="../embeddings/oleObject31.bin"/><Relationship Id="rId14" Type="http://schemas.openxmlformats.org/officeDocument/2006/relationships/image" Target="../media/image22.emf"/><Relationship Id="rId22" Type="http://schemas.openxmlformats.org/officeDocument/2006/relationships/image" Target="../media/image30.emf"/><Relationship Id="rId27" Type="http://schemas.openxmlformats.org/officeDocument/2006/relationships/oleObject" Target="../embeddings/oleObject40.bin"/><Relationship Id="rId30" Type="http://schemas.openxmlformats.org/officeDocument/2006/relationships/image" Target="../media/image34.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22960" y="286604"/>
            <a:ext cx="7543800" cy="864863"/>
          </a:xfrm>
        </p:spPr>
        <p:txBody>
          <a:bodyPr>
            <a:normAutofit fontScale="90000"/>
          </a:bodyPr>
          <a:lstStyle/>
          <a:p>
            <a:r>
              <a:rPr lang="en-US" dirty="0"/>
              <a:t>Reminders about centripetal motion</a:t>
            </a:r>
          </a:p>
        </p:txBody>
      </p:sp>
      <mc:AlternateContent xmlns:mc="http://schemas.openxmlformats.org/markup-compatibility/2006" xmlns:a14="http://schemas.microsoft.com/office/drawing/2010/main">
        <mc:Choice Requires="a14">
          <p:sp>
            <p:nvSpPr>
              <p:cNvPr id="3" name="Content Placeholder 2"/>
              <p:cNvSpPr>
                <a:spLocks noGrp="1"/>
              </p:cNvSpPr>
              <p:nvPr>
                <p:ph idx="4294967295"/>
              </p:nvPr>
            </p:nvSpPr>
            <p:spPr>
              <a:xfrm>
                <a:off x="256479" y="1298222"/>
                <a:ext cx="8697950" cy="4570872"/>
              </a:xfrm>
            </p:spPr>
            <p:txBody>
              <a:bodyPr>
                <a:normAutofit lnSpcReduction="10000"/>
              </a:bodyPr>
              <a:lstStyle/>
              <a:p>
                <a:r>
                  <a:rPr lang="en-US" dirty="0"/>
                  <a:t>A </a:t>
                </a:r>
                <a:r>
                  <a:rPr lang="en-US" dirty="0">
                    <a:solidFill>
                      <a:srgbClr val="0F3EDF"/>
                    </a:solidFill>
                  </a:rPr>
                  <a:t>centripetal acceleration </a:t>
                </a:r>
                <a:r>
                  <a:rPr lang="en-US" dirty="0"/>
                  <a:t>must be </a:t>
                </a:r>
                <a:r>
                  <a:rPr lang="en-US" dirty="0">
                    <a:solidFill>
                      <a:srgbClr val="0F3EDF"/>
                    </a:solidFill>
                  </a:rPr>
                  <a:t>caused by </a:t>
                </a:r>
                <a:r>
                  <a:rPr lang="en-US" dirty="0"/>
                  <a:t>a </a:t>
                </a:r>
                <a:r>
                  <a:rPr lang="en-US" dirty="0">
                    <a:solidFill>
                      <a:srgbClr val="0F3EDF"/>
                    </a:solidFill>
                  </a:rPr>
                  <a:t>net force </a:t>
                </a:r>
                <a:r>
                  <a:rPr lang="en-US" dirty="0"/>
                  <a:t>(Newton’s 2</a:t>
                </a:r>
                <a:r>
                  <a:rPr lang="en-US" baseline="30000" dirty="0"/>
                  <a:t>nd</a:t>
                </a:r>
                <a:r>
                  <a:rPr lang="en-US" dirty="0"/>
                  <a:t> Law). The </a:t>
                </a:r>
                <a:r>
                  <a:rPr lang="en-US" dirty="0">
                    <a:solidFill>
                      <a:srgbClr val="0F3EDF"/>
                    </a:solidFill>
                  </a:rPr>
                  <a:t>centripetal net force </a:t>
                </a:r>
                <a:r>
                  <a:rPr lang="en-US" dirty="0"/>
                  <a:t>is </a:t>
                </a:r>
                <a:r>
                  <a:rPr lang="en-US" dirty="0">
                    <a:solidFill>
                      <a:srgbClr val="0F3EDF"/>
                    </a:solidFill>
                  </a:rPr>
                  <a:t>one or more of the forces we already know </a:t>
                </a:r>
                <a:r>
                  <a:rPr lang="mr-IN" dirty="0"/>
                  <a:t>–</a:t>
                </a:r>
                <a:r>
                  <a:rPr lang="en-US" dirty="0"/>
                  <a:t> </a:t>
                </a:r>
                <a:r>
                  <a:rPr lang="en-US" dirty="0">
                    <a:solidFill>
                      <a:srgbClr val="FF0000"/>
                    </a:solidFill>
                  </a:rPr>
                  <a:t>NOT a “new” force</a:t>
                </a:r>
              </a:p>
              <a:p>
                <a:r>
                  <a:rPr lang="en-US" dirty="0"/>
                  <a:t>That </a:t>
                </a:r>
                <a:r>
                  <a:rPr lang="en-US" dirty="0">
                    <a:solidFill>
                      <a:srgbClr val="0F3EDF"/>
                    </a:solidFill>
                  </a:rPr>
                  <a:t>net force must act </a:t>
                </a:r>
                <a:r>
                  <a:rPr lang="en-US" dirty="0"/>
                  <a:t>in the direction of the acceleration – in this case, </a:t>
                </a:r>
                <a:r>
                  <a:rPr lang="en-US" dirty="0">
                    <a:solidFill>
                      <a:srgbClr val="0F3EDF"/>
                    </a:solidFill>
                  </a:rPr>
                  <a:t>inward</a:t>
                </a:r>
              </a:p>
              <a:p>
                <a:r>
                  <a:rPr lang="en-US" dirty="0"/>
                  <a:t>By previous work, </a:t>
                </a:r>
              </a:p>
              <a:p>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charset="0"/>
                          </a:rPr>
                          <m:t>𝑎</m:t>
                        </m:r>
                      </m:e>
                      <m:sub>
                        <m:r>
                          <a:rPr lang="en-US" i="1">
                            <a:latin typeface="Cambria Math" charset="0"/>
                          </a:rPr>
                          <m:t>𝑐</m:t>
                        </m:r>
                      </m:sub>
                    </m:sSub>
                    <m:r>
                      <a:rPr lang="en-US" i="1">
                        <a:latin typeface="Cambria Math" charset="0"/>
                      </a:rPr>
                      <m:t>=</m:t>
                    </m:r>
                    <m:f>
                      <m:fPr>
                        <m:ctrlPr>
                          <a:rPr lang="mr-IN" i="1">
                            <a:latin typeface="Cambria Math" panose="02040503050406030204" pitchFamily="18" charset="0"/>
                          </a:rPr>
                        </m:ctrlPr>
                      </m:fPr>
                      <m:num>
                        <m:sSup>
                          <m:sSupPr>
                            <m:ctrlPr>
                              <a:rPr lang="mr-IN" i="1">
                                <a:latin typeface="Cambria Math" panose="02040503050406030204" pitchFamily="18" charset="0"/>
                              </a:rPr>
                            </m:ctrlPr>
                          </m:sSupPr>
                          <m:e>
                            <m:r>
                              <a:rPr lang="en-US" i="1">
                                <a:latin typeface="Cambria Math" charset="0"/>
                              </a:rPr>
                              <m:t>𝑣</m:t>
                            </m:r>
                          </m:e>
                          <m:sup>
                            <m:r>
                              <a:rPr lang="en-US" i="1">
                                <a:latin typeface="Cambria Math" charset="0"/>
                              </a:rPr>
                              <m:t>2</m:t>
                            </m:r>
                          </m:sup>
                        </m:sSup>
                      </m:num>
                      <m:den>
                        <m:r>
                          <a:rPr lang="en-US" i="1">
                            <a:latin typeface="Cambria Math" charset="0"/>
                          </a:rPr>
                          <m:t>𝑟</m:t>
                        </m:r>
                      </m:den>
                    </m:f>
                  </m:oMath>
                </a14:m>
                <a:endParaRPr lang="en-US" dirty="0"/>
              </a:p>
              <a:p>
                <a:endParaRPr lang="en-US" dirty="0"/>
              </a:p>
              <a:p>
                <a:pPr marL="0" indent="0">
                  <a:buNone/>
                </a:pPr>
                <a:r>
                  <a:rPr lang="en-US" dirty="0"/>
                  <a:t>      where it’s the </a:t>
                </a:r>
                <a:r>
                  <a:rPr lang="en-US" i="1" dirty="0"/>
                  <a:t>net force </a:t>
                </a:r>
                <a:r>
                  <a:rPr lang="en-US" dirty="0"/>
                  <a:t>in the center seeking direction that is producing this centripetal acceleration:</a:t>
                </a:r>
              </a:p>
              <a:p>
                <a:pPr marL="114300" indent="0">
                  <a:buNone/>
                </a:pPr>
                <a:r>
                  <a:rPr lang="en-US" dirty="0"/>
                  <a:t>		</a:t>
                </a:r>
              </a:p>
              <a:p>
                <a:pPr marL="11430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4294967295"/>
              </p:nvPr>
            </p:nvSpPr>
            <p:spPr>
              <a:xfrm>
                <a:off x="256479" y="1298222"/>
                <a:ext cx="8697950" cy="4570872"/>
              </a:xfrm>
              <a:blipFill>
                <a:blip r:embed="rId2"/>
                <a:stretch>
                  <a:fillRect l="-1020" t="-1662" r="-1458"/>
                </a:stretch>
              </a:blipFill>
            </p:spPr>
            <p:txBody>
              <a:bodyPr/>
              <a:lstStyle/>
              <a:p>
                <a:r>
                  <a:rPr lang="en-US">
                    <a:noFill/>
                  </a:rPr>
                  <a:t> </a:t>
                </a:r>
              </a:p>
            </p:txBody>
          </p:sp>
        </mc:Fallback>
      </mc:AlternateContent>
    </p:spTree>
    <p:extLst>
      <p:ext uri="{BB962C8B-B14F-4D97-AF65-F5344CB8AC3E}">
        <p14:creationId xmlns:p14="http://schemas.microsoft.com/office/powerpoint/2010/main" val="82612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dissolve">
                                      <p:cBhvr>
                                        <p:cTn id="15" dur="500"/>
                                        <p:tgtEl>
                                          <p:spTgt spid="3">
                                            <p:txEl>
                                              <p:pRg st="3" end="3"/>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dissolve">
                                      <p:cBhvr>
                                        <p:cTn id="1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22960" y="286604"/>
            <a:ext cx="7543800" cy="864863"/>
          </a:xfrm>
        </p:spPr>
        <p:txBody>
          <a:bodyPr/>
          <a:lstStyle/>
          <a:p>
            <a:r>
              <a:rPr lang="en-US" dirty="0"/>
              <a:t>Car on a flat curve</a:t>
            </a:r>
          </a:p>
        </p:txBody>
      </p:sp>
      <p:sp>
        <p:nvSpPr>
          <p:cNvPr id="3" name="Content Placeholder 2"/>
          <p:cNvSpPr>
            <a:spLocks noGrp="1"/>
          </p:cNvSpPr>
          <p:nvPr>
            <p:ph idx="4294967295"/>
          </p:nvPr>
        </p:nvSpPr>
        <p:spPr>
          <a:xfrm>
            <a:off x="822959" y="1298222"/>
            <a:ext cx="7543801" cy="4570872"/>
          </a:xfrm>
        </p:spPr>
        <p:txBody>
          <a:bodyPr/>
          <a:lstStyle/>
          <a:p>
            <a:r>
              <a:rPr lang="en-US" dirty="0"/>
              <a:t>  </a:t>
            </a:r>
            <a:r>
              <a:rPr lang="en-US" altLang="en-US" dirty="0"/>
              <a:t>What is the maximum velocity a car can take a flat curve of radius </a:t>
            </a:r>
            <a:r>
              <a:rPr lang="ja-JP" altLang="en-US" dirty="0"/>
              <a:t>“</a:t>
            </a:r>
            <a:r>
              <a:rPr lang="en-US" altLang="ja-JP" dirty="0"/>
              <a:t>R</a:t>
            </a:r>
            <a:r>
              <a:rPr lang="ja-JP" altLang="en-US" dirty="0"/>
              <a:t>”</a:t>
            </a:r>
            <a:r>
              <a:rPr lang="en-US" altLang="ja-JP" dirty="0"/>
              <a:t> if the coefficients of friction are      </a:t>
            </a:r>
            <a:r>
              <a:rPr lang="en-US" altLang="ja-JP"/>
              <a:t>and      respectively</a:t>
            </a:r>
            <a:r>
              <a:rPr lang="en-US" altLang="ja-JP" dirty="0"/>
              <a:t>?</a:t>
            </a:r>
            <a:endParaRPr lang="en-US" altLang="en-US" dirty="0"/>
          </a:p>
        </p:txBody>
      </p:sp>
      <p:sp>
        <p:nvSpPr>
          <p:cNvPr id="5" name="Text Box 15"/>
          <p:cNvSpPr txBox="1">
            <a:spLocks noChangeArrowheads="1"/>
          </p:cNvSpPr>
          <p:nvPr/>
        </p:nvSpPr>
        <p:spPr bwMode="auto">
          <a:xfrm>
            <a:off x="8305800" y="3208020"/>
            <a:ext cx="349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800"/>
              <a:t>R</a:t>
            </a:r>
            <a:endParaRPr lang="en-US" altLang="en-US"/>
          </a:p>
        </p:txBody>
      </p:sp>
      <p:sp>
        <p:nvSpPr>
          <p:cNvPr id="6" name="Oval 16"/>
          <p:cNvSpPr>
            <a:spLocks noChangeArrowheads="1"/>
          </p:cNvSpPr>
          <p:nvPr/>
        </p:nvSpPr>
        <p:spPr bwMode="auto">
          <a:xfrm>
            <a:off x="7543800" y="1988820"/>
            <a:ext cx="3200400" cy="3200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7" name="Line 18"/>
          <p:cNvSpPr>
            <a:spLocks noChangeShapeType="1"/>
          </p:cNvSpPr>
          <p:nvPr/>
        </p:nvSpPr>
        <p:spPr bwMode="auto">
          <a:xfrm flipH="1" flipV="1">
            <a:off x="7772400" y="3589020"/>
            <a:ext cx="1371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 name="Line 20"/>
          <p:cNvSpPr>
            <a:spLocks noChangeShapeType="1"/>
          </p:cNvSpPr>
          <p:nvPr/>
        </p:nvSpPr>
        <p:spPr bwMode="auto">
          <a:xfrm>
            <a:off x="7696200" y="3665220"/>
            <a:ext cx="0" cy="1676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 name="Text Box 21"/>
          <p:cNvSpPr txBox="1">
            <a:spLocks noChangeArrowheads="1"/>
          </p:cNvSpPr>
          <p:nvPr/>
        </p:nvSpPr>
        <p:spPr bwMode="auto">
          <a:xfrm>
            <a:off x="7772400" y="477647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800"/>
              <a:t>v</a:t>
            </a:r>
            <a:endParaRPr lang="en-US" altLang="en-US"/>
          </a:p>
        </p:txBody>
      </p:sp>
      <p:sp>
        <p:nvSpPr>
          <p:cNvPr id="10" name="Oval 24"/>
          <p:cNvSpPr>
            <a:spLocks noChangeArrowheads="1"/>
          </p:cNvSpPr>
          <p:nvPr/>
        </p:nvSpPr>
        <p:spPr bwMode="auto">
          <a:xfrm>
            <a:off x="7848600" y="2293620"/>
            <a:ext cx="2590800" cy="25908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11" name="Rectangle 25"/>
          <p:cNvSpPr>
            <a:spLocks noChangeArrowheads="1"/>
          </p:cNvSpPr>
          <p:nvPr/>
        </p:nvSpPr>
        <p:spPr bwMode="auto">
          <a:xfrm>
            <a:off x="7620000" y="3436620"/>
            <a:ext cx="152400" cy="228600"/>
          </a:xfrm>
          <a:prstGeom prst="rect">
            <a:avLst/>
          </a:prstGeom>
          <a:solidFill>
            <a:srgbClr val="FF00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graphicFrame>
        <p:nvGraphicFramePr>
          <p:cNvPr id="12" name="Object 2"/>
          <p:cNvGraphicFramePr>
            <a:graphicFrameLocks noChangeAspect="1"/>
          </p:cNvGraphicFramePr>
          <p:nvPr>
            <p:extLst>
              <p:ext uri="{D42A27DB-BD31-4B8C-83A1-F6EECF244321}">
                <p14:modId xmlns:p14="http://schemas.microsoft.com/office/powerpoint/2010/main" val="3405673042"/>
              </p:ext>
            </p:extLst>
          </p:nvPr>
        </p:nvGraphicFramePr>
        <p:xfrm>
          <a:off x="7696200" y="1764984"/>
          <a:ext cx="304800" cy="347662"/>
        </p:xfrm>
        <a:graphic>
          <a:graphicData uri="http://schemas.openxmlformats.org/presentationml/2006/ole">
            <mc:AlternateContent xmlns:mc="http://schemas.openxmlformats.org/markup-compatibility/2006">
              <mc:Choice xmlns:v="urn:schemas-microsoft-com:vml" Requires="v">
                <p:oleObj spid="_x0000_s1073" name="Equation" r:id="rId3" imgW="177800" imgH="203200" progId="Equation.DSMT4">
                  <p:embed/>
                </p:oleObj>
              </mc:Choice>
              <mc:Fallback>
                <p:oleObj name="Equation" r:id="rId3" imgW="177800" imgH="203200" progId="Equation.DSMT4">
                  <p:embed/>
                  <p:pic>
                    <p:nvPicPr>
                      <p:cNvPr id="12"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1764984"/>
                        <a:ext cx="304800" cy="347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3" name="Object 3"/>
          <p:cNvGraphicFramePr>
            <a:graphicFrameLocks noChangeAspect="1"/>
          </p:cNvGraphicFramePr>
          <p:nvPr>
            <p:extLst>
              <p:ext uri="{D42A27DB-BD31-4B8C-83A1-F6EECF244321}">
                <p14:modId xmlns:p14="http://schemas.microsoft.com/office/powerpoint/2010/main" val="2661122328"/>
              </p:ext>
            </p:extLst>
          </p:nvPr>
        </p:nvGraphicFramePr>
        <p:xfrm>
          <a:off x="1775918" y="2112646"/>
          <a:ext cx="325437" cy="347662"/>
        </p:xfrm>
        <a:graphic>
          <a:graphicData uri="http://schemas.openxmlformats.org/presentationml/2006/ole">
            <mc:AlternateContent xmlns:mc="http://schemas.openxmlformats.org/markup-compatibility/2006">
              <mc:Choice xmlns:v="urn:schemas-microsoft-com:vml" Requires="v">
                <p:oleObj spid="_x0000_s1074" name="Equation" r:id="rId5" imgW="190500" imgH="203200" progId="Equation.DSMT4">
                  <p:embed/>
                </p:oleObj>
              </mc:Choice>
              <mc:Fallback>
                <p:oleObj name="Equation" r:id="rId5" imgW="190500" imgH="203200" progId="Equation.DSMT4">
                  <p:embed/>
                  <p:pic>
                    <p:nvPicPr>
                      <p:cNvPr id="13"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75918" y="2112646"/>
                        <a:ext cx="325437" cy="347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3678840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92100" y="1566478"/>
            <a:ext cx="5105400" cy="1138773"/>
          </a:xfrm>
          <a:prstGeom prst="rect">
            <a:avLst/>
          </a:prstGeom>
          <a:noFill/>
        </p:spPr>
        <p:txBody>
          <a:bodyPr wrap="square" rtlCol="0">
            <a:spAutoFit/>
          </a:bodyPr>
          <a:lstStyle/>
          <a:p>
            <a:r>
              <a:rPr lang="en-US" sz="2800" dirty="0">
                <a:solidFill>
                  <a:srgbClr val="FF0000"/>
                </a:solidFill>
                <a:latin typeface="Apple Chancery"/>
                <a:cs typeface="Apple Chancery"/>
              </a:rPr>
              <a:t>Looking down through a car</a:t>
            </a:r>
            <a:r>
              <a:rPr lang="en-US" sz="2000" dirty="0">
                <a:latin typeface="Apple Chancery"/>
                <a:cs typeface="Apple Chancery"/>
              </a:rPr>
              <a:t>, </a:t>
            </a:r>
            <a:r>
              <a:rPr lang="en-US" sz="2000" dirty="0">
                <a:latin typeface="Times New Roman"/>
                <a:cs typeface="Times New Roman"/>
              </a:rPr>
              <a:t>what  happens when you crank the wheel to make a hard right turn?</a:t>
            </a:r>
          </a:p>
        </p:txBody>
      </p:sp>
      <p:sp>
        <p:nvSpPr>
          <p:cNvPr id="14" name="Rectangle 13"/>
          <p:cNvSpPr/>
          <p:nvPr/>
        </p:nvSpPr>
        <p:spPr>
          <a:xfrm>
            <a:off x="0" y="0"/>
            <a:ext cx="9144000" cy="6858000"/>
          </a:xfrm>
          <a:prstGeom prst="rect">
            <a:avLst/>
          </a:prstGeom>
          <a:noFill/>
          <a:ln w="127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8699500" y="6527800"/>
            <a:ext cx="426168" cy="276999"/>
          </a:xfrm>
          <a:prstGeom prst="rect">
            <a:avLst/>
          </a:prstGeom>
          <a:noFill/>
        </p:spPr>
        <p:txBody>
          <a:bodyPr wrap="none" rtlCol="0">
            <a:spAutoFit/>
          </a:bodyPr>
          <a:lstStyle/>
          <a:p>
            <a:r>
              <a:rPr lang="en-US" sz="1200" dirty="0"/>
              <a:t>25.)</a:t>
            </a:r>
          </a:p>
        </p:txBody>
      </p:sp>
      <p:sp>
        <p:nvSpPr>
          <p:cNvPr id="16" name="TextBox 15"/>
          <p:cNvSpPr txBox="1"/>
          <p:nvPr/>
        </p:nvSpPr>
        <p:spPr>
          <a:xfrm>
            <a:off x="0" y="18101"/>
            <a:ext cx="9144000" cy="830997"/>
          </a:xfrm>
          <a:prstGeom prst="rect">
            <a:avLst/>
          </a:prstGeom>
          <a:noFill/>
        </p:spPr>
        <p:txBody>
          <a:bodyPr wrap="square" rtlCol="0">
            <a:spAutoFit/>
          </a:bodyPr>
          <a:lstStyle/>
          <a:p>
            <a:pPr algn="ctr"/>
            <a:r>
              <a:rPr lang="en-US" sz="4800" dirty="0">
                <a:solidFill>
                  <a:srgbClr val="FF0000"/>
                </a:solidFill>
                <a:latin typeface="Apple Chancery"/>
                <a:cs typeface="Apple Chancery"/>
              </a:rPr>
              <a:t>Friction and Wheels</a:t>
            </a:r>
            <a:endParaRPr lang="en-US" sz="3600" dirty="0">
              <a:solidFill>
                <a:srgbClr val="FF0000"/>
              </a:solidFill>
              <a:latin typeface="Apple Chancery"/>
              <a:cs typeface="Apple Chancery"/>
            </a:endParaRPr>
          </a:p>
        </p:txBody>
      </p:sp>
      <p:sp>
        <p:nvSpPr>
          <p:cNvPr id="17" name="Rectangle 16"/>
          <p:cNvSpPr/>
          <p:nvPr/>
        </p:nvSpPr>
        <p:spPr>
          <a:xfrm>
            <a:off x="5900038" y="2048103"/>
            <a:ext cx="2482637" cy="4187743"/>
          </a:xfrm>
          <a:prstGeom prst="rect">
            <a:avLst/>
          </a:prstGeom>
          <a:solidFill>
            <a:srgbClr val="FFFF00"/>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7799198" y="5389144"/>
            <a:ext cx="366104" cy="697957"/>
          </a:xfrm>
          <a:prstGeom prst="rect">
            <a:avLst/>
          </a:prstGeom>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6098198" y="5389144"/>
            <a:ext cx="366104" cy="697957"/>
          </a:xfrm>
          <a:prstGeom prst="rect">
            <a:avLst/>
          </a:prstGeom>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rot="2147735">
            <a:off x="6136295" y="2349249"/>
            <a:ext cx="366104" cy="697957"/>
          </a:xfrm>
          <a:prstGeom prst="rect">
            <a:avLst/>
          </a:prstGeom>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8" name="Straight Arrow Connector 27"/>
          <p:cNvCxnSpPr/>
          <p:nvPr/>
        </p:nvCxnSpPr>
        <p:spPr>
          <a:xfrm rot="5400000" flipH="1" flipV="1">
            <a:off x="6700847" y="1647636"/>
            <a:ext cx="800934" cy="1588"/>
          </a:xfrm>
          <a:prstGeom prst="straightConnector1">
            <a:avLst/>
          </a:prstGeom>
          <a:ln w="12700"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graphicFrame>
        <p:nvGraphicFramePr>
          <p:cNvPr id="29" name="Object 2"/>
          <p:cNvGraphicFramePr>
            <a:graphicFrameLocks noChangeAspect="1"/>
          </p:cNvGraphicFramePr>
          <p:nvPr/>
        </p:nvGraphicFramePr>
        <p:xfrm>
          <a:off x="6819895" y="1512275"/>
          <a:ext cx="184637" cy="205152"/>
        </p:xfrm>
        <a:graphic>
          <a:graphicData uri="http://schemas.openxmlformats.org/presentationml/2006/ole">
            <mc:AlternateContent xmlns:mc="http://schemas.openxmlformats.org/markup-compatibility/2006">
              <mc:Choice xmlns:v="urn:schemas-microsoft-com:vml" Requires="v">
                <p:oleObj spid="_x0000_s3092" name="Equation" r:id="rId3" imgW="114300" imgH="127000" progId="Equation.DSMT4">
                  <p:embed/>
                </p:oleObj>
              </mc:Choice>
              <mc:Fallback>
                <p:oleObj name="Equation" r:id="rId3" imgW="114300" imgH="127000" progId="Equation.DSMT4">
                  <p:embed/>
                  <p:pic>
                    <p:nvPicPr>
                      <p:cNvPr id="29"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9895" y="1512275"/>
                        <a:ext cx="184637" cy="20515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oleObj>
              </mc:Fallback>
            </mc:AlternateContent>
          </a:graphicData>
        </a:graphic>
      </p:graphicFrame>
      <p:sp>
        <p:nvSpPr>
          <p:cNvPr id="30" name="Rectangle 29"/>
          <p:cNvSpPr/>
          <p:nvPr/>
        </p:nvSpPr>
        <p:spPr>
          <a:xfrm rot="2147735">
            <a:off x="7791526" y="2349250"/>
            <a:ext cx="366104" cy="697957"/>
          </a:xfrm>
          <a:prstGeom prst="rect">
            <a:avLst/>
          </a:prstGeom>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9953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0" y="155032"/>
            <a:ext cx="9144000" cy="523220"/>
          </a:xfrm>
          <a:prstGeom prst="rect">
            <a:avLst/>
          </a:prstGeom>
          <a:noFill/>
        </p:spPr>
        <p:txBody>
          <a:bodyPr wrap="square" rtlCol="0">
            <a:spAutoFit/>
          </a:bodyPr>
          <a:lstStyle/>
          <a:p>
            <a:r>
              <a:rPr lang="en-US" sz="2800" dirty="0">
                <a:solidFill>
                  <a:srgbClr val="FF0000"/>
                </a:solidFill>
                <a:latin typeface="Apple Chancery"/>
                <a:cs typeface="Apple Chancery"/>
              </a:rPr>
              <a:t>A turning car wheel </a:t>
            </a:r>
            <a:r>
              <a:rPr lang="en-US" sz="2000" dirty="0">
                <a:latin typeface="Times New Roman"/>
                <a:cs typeface="Times New Roman"/>
              </a:rPr>
              <a:t>does to a street what a turning skier does to snow . . . </a:t>
            </a:r>
          </a:p>
        </p:txBody>
      </p:sp>
      <p:sp>
        <p:nvSpPr>
          <p:cNvPr id="14" name="Rectangle 13"/>
          <p:cNvSpPr/>
          <p:nvPr/>
        </p:nvSpPr>
        <p:spPr>
          <a:xfrm>
            <a:off x="0" y="0"/>
            <a:ext cx="9144000" cy="6858000"/>
          </a:xfrm>
          <a:prstGeom prst="rect">
            <a:avLst/>
          </a:prstGeom>
          <a:noFill/>
          <a:ln w="127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8699500" y="6527800"/>
            <a:ext cx="348172" cy="276999"/>
          </a:xfrm>
          <a:prstGeom prst="rect">
            <a:avLst/>
          </a:prstGeom>
          <a:noFill/>
        </p:spPr>
        <p:txBody>
          <a:bodyPr wrap="none" rtlCol="0">
            <a:spAutoFit/>
          </a:bodyPr>
          <a:lstStyle/>
          <a:p>
            <a:r>
              <a:rPr lang="en-US" sz="1200" dirty="0"/>
              <a:t>1.)</a:t>
            </a:r>
          </a:p>
        </p:txBody>
      </p:sp>
      <p:pic>
        <p:nvPicPr>
          <p:cNvPr id="2" name="skiers spraying snow.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970352"/>
            <a:ext cx="9144000" cy="5715000"/>
          </a:xfrm>
          <a:prstGeom prst="rect">
            <a:avLst/>
          </a:prstGeom>
        </p:spPr>
      </p:pic>
    </p:spTree>
    <p:extLst>
      <p:ext uri="{BB962C8B-B14F-4D97-AF65-F5344CB8AC3E}">
        <p14:creationId xmlns:p14="http://schemas.microsoft.com/office/powerpoint/2010/main" val="209296564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900038" y="2048103"/>
            <a:ext cx="2482637" cy="4187743"/>
          </a:xfrm>
          <a:prstGeom prst="rect">
            <a:avLst/>
          </a:prstGeom>
          <a:solidFill>
            <a:srgbClr val="FFFF00"/>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7799198" y="5389144"/>
            <a:ext cx="366104" cy="697957"/>
          </a:xfrm>
          <a:prstGeom prst="rect">
            <a:avLst/>
          </a:prstGeom>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6098198" y="5389144"/>
            <a:ext cx="366104" cy="697957"/>
          </a:xfrm>
          <a:prstGeom prst="rect">
            <a:avLst/>
          </a:prstGeom>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rot="2147735">
            <a:off x="6136295" y="2349249"/>
            <a:ext cx="366104" cy="697957"/>
          </a:xfrm>
          <a:prstGeom prst="rect">
            <a:avLst/>
          </a:prstGeom>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rot="5400000" flipH="1" flipV="1">
            <a:off x="6700847" y="1647636"/>
            <a:ext cx="800934" cy="1588"/>
          </a:xfrm>
          <a:prstGeom prst="straightConnector1">
            <a:avLst/>
          </a:prstGeom>
          <a:ln w="12700"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graphicFrame>
        <p:nvGraphicFramePr>
          <p:cNvPr id="3074" name="Object 2"/>
          <p:cNvGraphicFramePr>
            <a:graphicFrameLocks noChangeAspect="1"/>
          </p:cNvGraphicFramePr>
          <p:nvPr/>
        </p:nvGraphicFramePr>
        <p:xfrm>
          <a:off x="6819895" y="1512275"/>
          <a:ext cx="184637" cy="205152"/>
        </p:xfrm>
        <a:graphic>
          <a:graphicData uri="http://schemas.openxmlformats.org/presentationml/2006/ole">
            <mc:AlternateContent xmlns:mc="http://schemas.openxmlformats.org/markup-compatibility/2006">
              <mc:Choice xmlns:v="urn:schemas-microsoft-com:vml" Requires="v">
                <p:oleObj spid="_x0000_s4116" name="Equation" r:id="rId3" imgW="114300" imgH="127000" progId="Equation.DSMT4">
                  <p:embed/>
                </p:oleObj>
              </mc:Choice>
              <mc:Fallback>
                <p:oleObj name="Equation" r:id="rId3" imgW="114300" imgH="127000" progId="Equation.DSMT4">
                  <p:embed/>
                  <p:pic>
                    <p:nvPicPr>
                      <p:cNvPr id="3074"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9895" y="1512275"/>
                        <a:ext cx="184637" cy="20515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oleObj>
              </mc:Fallback>
            </mc:AlternateContent>
          </a:graphicData>
        </a:graphic>
      </p:graphicFrame>
      <p:sp>
        <p:nvSpPr>
          <p:cNvPr id="12" name="Rectangle 11"/>
          <p:cNvSpPr/>
          <p:nvPr/>
        </p:nvSpPr>
        <p:spPr>
          <a:xfrm rot="2147735">
            <a:off x="7791526" y="2349250"/>
            <a:ext cx="366104" cy="697957"/>
          </a:xfrm>
          <a:prstGeom prst="rect">
            <a:avLst/>
          </a:prstGeom>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0" y="0"/>
            <a:ext cx="9144000" cy="6858000"/>
          </a:xfrm>
          <a:prstGeom prst="rect">
            <a:avLst/>
          </a:prstGeom>
          <a:noFill/>
          <a:ln w="127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8699500" y="6527800"/>
            <a:ext cx="426168" cy="276999"/>
          </a:xfrm>
          <a:prstGeom prst="rect">
            <a:avLst/>
          </a:prstGeom>
          <a:noFill/>
        </p:spPr>
        <p:txBody>
          <a:bodyPr wrap="none" rtlCol="0">
            <a:spAutoFit/>
          </a:bodyPr>
          <a:lstStyle/>
          <a:p>
            <a:r>
              <a:rPr lang="en-US" sz="1200" dirty="0"/>
              <a:t>27.)</a:t>
            </a:r>
          </a:p>
        </p:txBody>
      </p:sp>
      <p:sp>
        <p:nvSpPr>
          <p:cNvPr id="16" name="TextBox 15"/>
          <p:cNvSpPr txBox="1"/>
          <p:nvPr/>
        </p:nvSpPr>
        <p:spPr>
          <a:xfrm>
            <a:off x="286376" y="1323481"/>
            <a:ext cx="4666623" cy="1754327"/>
          </a:xfrm>
          <a:prstGeom prst="rect">
            <a:avLst/>
          </a:prstGeom>
          <a:noFill/>
        </p:spPr>
        <p:txBody>
          <a:bodyPr wrap="square" rtlCol="0">
            <a:spAutoFit/>
          </a:bodyPr>
          <a:lstStyle/>
          <a:p>
            <a:r>
              <a:rPr lang="en-US" sz="2800" dirty="0">
                <a:solidFill>
                  <a:srgbClr val="FF0000"/>
                </a:solidFill>
                <a:latin typeface="Apple Chancery"/>
                <a:cs typeface="Apple Chancery"/>
              </a:rPr>
              <a:t>In other words</a:t>
            </a:r>
            <a:r>
              <a:rPr lang="en-US" sz="2000" dirty="0">
                <a:latin typeface="Apple Chancery"/>
                <a:cs typeface="Apple Chancery"/>
              </a:rPr>
              <a:t>, </a:t>
            </a:r>
            <a:r>
              <a:rPr lang="en-US" sz="2000" dirty="0">
                <a:latin typeface="Times New Roman"/>
                <a:cs typeface="Times New Roman"/>
              </a:rPr>
              <a:t>the tires apply a </a:t>
            </a:r>
            <a:r>
              <a:rPr lang="en-US" sz="2000" i="1" dirty="0">
                <a:solidFill>
                  <a:srgbClr val="0000FF"/>
                </a:solidFill>
                <a:latin typeface="Times New Roman"/>
                <a:cs typeface="Times New Roman"/>
              </a:rPr>
              <a:t>static frictional force </a:t>
            </a:r>
            <a:r>
              <a:rPr lang="en-US" sz="2000" dirty="0">
                <a:latin typeface="Times New Roman"/>
                <a:cs typeface="Times New Roman"/>
              </a:rPr>
              <a:t>to the road </a:t>
            </a:r>
            <a:r>
              <a:rPr lang="en-US" sz="2000" dirty="0">
                <a:solidFill>
                  <a:srgbClr val="0000FF"/>
                </a:solidFill>
                <a:latin typeface="Times New Roman"/>
                <a:cs typeface="Times New Roman"/>
              </a:rPr>
              <a:t>outward </a:t>
            </a:r>
            <a:r>
              <a:rPr lang="en-US" sz="2000" dirty="0">
                <a:latin typeface="Times New Roman"/>
                <a:cs typeface="Times New Roman"/>
              </a:rPr>
              <a:t>(this is like the skis pushing outward on the snow, spraying it outward on unsuspecting </a:t>
            </a:r>
            <a:r>
              <a:rPr lang="en-US" sz="2000" dirty="0" err="1">
                <a:latin typeface="Times New Roman"/>
                <a:cs typeface="Times New Roman"/>
              </a:rPr>
              <a:t>shooshers</a:t>
            </a:r>
            <a:r>
              <a:rPr lang="en-US" sz="2000" dirty="0">
                <a:latin typeface="Times New Roman"/>
                <a:cs typeface="Times New Roman"/>
              </a:rPr>
              <a:t>)</a:t>
            </a:r>
          </a:p>
        </p:txBody>
      </p:sp>
    </p:spTree>
    <p:extLst>
      <p:ext uri="{BB962C8B-B14F-4D97-AF65-F5344CB8AC3E}">
        <p14:creationId xmlns:p14="http://schemas.microsoft.com/office/powerpoint/2010/main" val="1053789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900038" y="2048103"/>
            <a:ext cx="2482637" cy="4187743"/>
          </a:xfrm>
          <a:prstGeom prst="rect">
            <a:avLst/>
          </a:prstGeom>
          <a:solidFill>
            <a:srgbClr val="FFFF00"/>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7799198" y="5389144"/>
            <a:ext cx="366104" cy="697957"/>
          </a:xfrm>
          <a:prstGeom prst="rect">
            <a:avLst/>
          </a:prstGeom>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6098198" y="5389144"/>
            <a:ext cx="366104" cy="697957"/>
          </a:xfrm>
          <a:prstGeom prst="rect">
            <a:avLst/>
          </a:prstGeom>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rot="2147735">
            <a:off x="6136295" y="2349249"/>
            <a:ext cx="366104" cy="697957"/>
          </a:xfrm>
          <a:prstGeom prst="rect">
            <a:avLst/>
          </a:prstGeom>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rot="5400000" flipH="1" flipV="1">
            <a:off x="6700847" y="1647636"/>
            <a:ext cx="800934" cy="1588"/>
          </a:xfrm>
          <a:prstGeom prst="straightConnector1">
            <a:avLst/>
          </a:prstGeom>
          <a:ln w="12700" cap="flat" cmpd="sng" algn="ctr">
            <a:solidFill>
              <a:srgbClr val="00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graphicFrame>
        <p:nvGraphicFramePr>
          <p:cNvPr id="3074" name="Object 2"/>
          <p:cNvGraphicFramePr>
            <a:graphicFrameLocks noChangeAspect="1"/>
          </p:cNvGraphicFramePr>
          <p:nvPr/>
        </p:nvGraphicFramePr>
        <p:xfrm>
          <a:off x="6819895" y="1512275"/>
          <a:ext cx="184637" cy="205152"/>
        </p:xfrm>
        <a:graphic>
          <a:graphicData uri="http://schemas.openxmlformats.org/presentationml/2006/ole">
            <mc:AlternateContent xmlns:mc="http://schemas.openxmlformats.org/markup-compatibility/2006">
              <mc:Choice xmlns:v="urn:schemas-microsoft-com:vml" Requires="v">
                <p:oleObj spid="_x0000_s5178" name="Equation" r:id="rId3" imgW="114300" imgH="127000" progId="Equation.DSMT4">
                  <p:embed/>
                </p:oleObj>
              </mc:Choice>
              <mc:Fallback>
                <p:oleObj name="Equation" r:id="rId3" imgW="114300" imgH="127000" progId="Equation.DSMT4">
                  <p:embed/>
                  <p:pic>
                    <p:nvPicPr>
                      <p:cNvPr id="3074"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9895" y="1512275"/>
                        <a:ext cx="184637" cy="20515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oleObj>
              </mc:Fallback>
            </mc:AlternateContent>
          </a:graphicData>
        </a:graphic>
      </p:graphicFrame>
      <p:sp>
        <p:nvSpPr>
          <p:cNvPr id="12" name="Rectangle 11"/>
          <p:cNvSpPr/>
          <p:nvPr/>
        </p:nvSpPr>
        <p:spPr>
          <a:xfrm rot="2147735">
            <a:off x="7791526" y="2349250"/>
            <a:ext cx="366104" cy="697957"/>
          </a:xfrm>
          <a:prstGeom prst="rect">
            <a:avLst/>
          </a:prstGeom>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a:off x="5486400" y="1997303"/>
            <a:ext cx="662598" cy="593497"/>
          </a:xfrm>
          <a:prstGeom prst="straightConnector1">
            <a:avLst/>
          </a:prstGeom>
          <a:ln w="57150"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7162000" y="1998097"/>
            <a:ext cx="662598" cy="593497"/>
          </a:xfrm>
          <a:prstGeom prst="straightConnector1">
            <a:avLst/>
          </a:prstGeom>
          <a:ln w="57150"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graphicFrame>
        <p:nvGraphicFramePr>
          <p:cNvPr id="18" name="Object 2"/>
          <p:cNvGraphicFramePr>
            <a:graphicFrameLocks noChangeAspect="1"/>
          </p:cNvGraphicFramePr>
          <p:nvPr/>
        </p:nvGraphicFramePr>
        <p:xfrm>
          <a:off x="5327650" y="2193925"/>
          <a:ext cx="450850" cy="330200"/>
        </p:xfrm>
        <a:graphic>
          <a:graphicData uri="http://schemas.openxmlformats.org/presentationml/2006/ole">
            <mc:AlternateContent xmlns:mc="http://schemas.openxmlformats.org/markup-compatibility/2006">
              <mc:Choice xmlns:v="urn:schemas-microsoft-com:vml" Requires="v">
                <p:oleObj spid="_x0000_s5179" name="Equation" r:id="rId5" imgW="279400" imgH="203200" progId="Equation.DSMT4">
                  <p:embed/>
                </p:oleObj>
              </mc:Choice>
              <mc:Fallback>
                <p:oleObj name="Equation" r:id="rId5" imgW="279400" imgH="203200" progId="Equation.DSMT4">
                  <p:embed/>
                  <p:pic>
                    <p:nvPicPr>
                      <p:cNvPr id="18"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27650" y="2193925"/>
                        <a:ext cx="450850" cy="330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9" name="Object 2"/>
          <p:cNvGraphicFramePr>
            <a:graphicFrameLocks noChangeAspect="1"/>
          </p:cNvGraphicFramePr>
          <p:nvPr/>
        </p:nvGraphicFramePr>
        <p:xfrm>
          <a:off x="7599173" y="1883003"/>
          <a:ext cx="450850" cy="330200"/>
        </p:xfrm>
        <a:graphic>
          <a:graphicData uri="http://schemas.openxmlformats.org/presentationml/2006/ole">
            <mc:AlternateContent xmlns:mc="http://schemas.openxmlformats.org/markup-compatibility/2006">
              <mc:Choice xmlns:v="urn:schemas-microsoft-com:vml" Requires="v">
                <p:oleObj spid="_x0000_s5180" name="Equation" r:id="rId7" imgW="279400" imgH="203200" progId="Equation.DSMT4">
                  <p:embed/>
                </p:oleObj>
              </mc:Choice>
              <mc:Fallback>
                <p:oleObj name="Equation" r:id="rId7" imgW="279400" imgH="203200" progId="Equation.DSMT4">
                  <p:embed/>
                  <p:pic>
                    <p:nvPicPr>
                      <p:cNvPr id="19"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99173" y="1883003"/>
                        <a:ext cx="450850" cy="330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oleObj>
              </mc:Fallback>
            </mc:AlternateContent>
          </a:graphicData>
        </a:graphic>
      </p:graphicFrame>
      <p:sp>
        <p:nvSpPr>
          <p:cNvPr id="20" name="Rectangle 19"/>
          <p:cNvSpPr/>
          <p:nvPr/>
        </p:nvSpPr>
        <p:spPr>
          <a:xfrm>
            <a:off x="0" y="0"/>
            <a:ext cx="9144000" cy="6858000"/>
          </a:xfrm>
          <a:prstGeom prst="rect">
            <a:avLst/>
          </a:prstGeom>
          <a:noFill/>
          <a:ln w="127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8699500" y="6527800"/>
            <a:ext cx="426168" cy="276999"/>
          </a:xfrm>
          <a:prstGeom prst="rect">
            <a:avLst/>
          </a:prstGeom>
          <a:noFill/>
        </p:spPr>
        <p:txBody>
          <a:bodyPr wrap="none" rtlCol="0">
            <a:spAutoFit/>
          </a:bodyPr>
          <a:lstStyle/>
          <a:p>
            <a:r>
              <a:rPr lang="en-US" sz="1200" dirty="0"/>
              <a:t>28.)</a:t>
            </a:r>
          </a:p>
        </p:txBody>
      </p:sp>
      <p:sp>
        <p:nvSpPr>
          <p:cNvPr id="16" name="TextBox 15"/>
          <p:cNvSpPr txBox="1"/>
          <p:nvPr/>
        </p:nvSpPr>
        <p:spPr>
          <a:xfrm>
            <a:off x="286376" y="1323481"/>
            <a:ext cx="4666623" cy="2062103"/>
          </a:xfrm>
          <a:prstGeom prst="rect">
            <a:avLst/>
          </a:prstGeom>
          <a:noFill/>
        </p:spPr>
        <p:txBody>
          <a:bodyPr wrap="square" rtlCol="0">
            <a:spAutoFit/>
          </a:bodyPr>
          <a:lstStyle/>
          <a:p>
            <a:r>
              <a:rPr lang="en-US" sz="2800" dirty="0">
                <a:solidFill>
                  <a:srgbClr val="FF0000"/>
                </a:solidFill>
                <a:latin typeface="Apple Chancery"/>
                <a:cs typeface="Apple Chancery"/>
              </a:rPr>
              <a:t>In other words</a:t>
            </a:r>
            <a:r>
              <a:rPr lang="en-US" sz="2000" dirty="0">
                <a:latin typeface="Apple Chancery"/>
                <a:cs typeface="Apple Chancery"/>
              </a:rPr>
              <a:t>, </a:t>
            </a:r>
            <a:r>
              <a:rPr lang="en-US" sz="2000" dirty="0">
                <a:latin typeface="Times New Roman"/>
                <a:cs typeface="Times New Roman"/>
              </a:rPr>
              <a:t>the tires apply a </a:t>
            </a:r>
            <a:r>
              <a:rPr lang="en-US" sz="2000" i="1" dirty="0">
                <a:solidFill>
                  <a:srgbClr val="0000FF"/>
                </a:solidFill>
                <a:latin typeface="Times New Roman"/>
                <a:cs typeface="Times New Roman"/>
              </a:rPr>
              <a:t>static frictional force </a:t>
            </a:r>
            <a:r>
              <a:rPr lang="en-US" sz="2000" dirty="0">
                <a:latin typeface="Times New Roman"/>
                <a:cs typeface="Times New Roman"/>
              </a:rPr>
              <a:t>to the road </a:t>
            </a:r>
            <a:r>
              <a:rPr lang="en-US" sz="2000" dirty="0">
                <a:solidFill>
                  <a:srgbClr val="0000FF"/>
                </a:solidFill>
                <a:latin typeface="Times New Roman"/>
                <a:cs typeface="Times New Roman"/>
              </a:rPr>
              <a:t>outward </a:t>
            </a:r>
            <a:r>
              <a:rPr lang="en-US" sz="2000" dirty="0">
                <a:latin typeface="Times New Roman"/>
                <a:cs typeface="Times New Roman"/>
              </a:rPr>
              <a:t>(this is like the skis pushing outward on the snow, spraying it outward on unsuspecting revelers) as the </a:t>
            </a:r>
            <a:r>
              <a:rPr lang="en-US" sz="2000" dirty="0">
                <a:solidFill>
                  <a:srgbClr val="FF0000"/>
                </a:solidFill>
                <a:latin typeface="Times New Roman"/>
                <a:cs typeface="Times New Roman"/>
              </a:rPr>
              <a:t>road pushes </a:t>
            </a:r>
            <a:r>
              <a:rPr lang="en-US" sz="2000" dirty="0">
                <a:solidFill>
                  <a:srgbClr val="FF0000"/>
                </a:solidFill>
                <a:latin typeface="Apple Chancery"/>
                <a:cs typeface="Apple Chancery"/>
              </a:rPr>
              <a:t>INWARD</a:t>
            </a:r>
            <a:r>
              <a:rPr lang="en-US" sz="2000" dirty="0">
                <a:solidFill>
                  <a:srgbClr val="FF0000"/>
                </a:solidFill>
                <a:latin typeface="Times New Roman"/>
                <a:cs typeface="Times New Roman"/>
              </a:rPr>
              <a:t> on the tires.</a:t>
            </a:r>
          </a:p>
        </p:txBody>
      </p:sp>
      <p:sp>
        <p:nvSpPr>
          <p:cNvPr id="17" name="TextBox 16"/>
          <p:cNvSpPr txBox="1"/>
          <p:nvPr/>
        </p:nvSpPr>
        <p:spPr>
          <a:xfrm>
            <a:off x="286376" y="3736481"/>
            <a:ext cx="4666623" cy="1138773"/>
          </a:xfrm>
          <a:prstGeom prst="rect">
            <a:avLst/>
          </a:prstGeom>
          <a:noFill/>
        </p:spPr>
        <p:txBody>
          <a:bodyPr wrap="square" rtlCol="0">
            <a:spAutoFit/>
          </a:bodyPr>
          <a:lstStyle/>
          <a:p>
            <a:r>
              <a:rPr lang="en-US" sz="2800" dirty="0">
                <a:solidFill>
                  <a:srgbClr val="FF0000"/>
                </a:solidFill>
                <a:latin typeface="Apple Chancery"/>
                <a:cs typeface="Apple Chancery"/>
              </a:rPr>
              <a:t>The direction</a:t>
            </a:r>
            <a:r>
              <a:rPr lang="en-US" sz="2000" dirty="0">
                <a:latin typeface="Apple Chancery"/>
                <a:cs typeface="Apple Chancery"/>
              </a:rPr>
              <a:t> </a:t>
            </a:r>
            <a:r>
              <a:rPr lang="en-US" sz="2000" dirty="0">
                <a:latin typeface="Times New Roman"/>
                <a:cs typeface="Times New Roman"/>
              </a:rPr>
              <a:t>of the force on the tires by the road is </a:t>
            </a:r>
            <a:r>
              <a:rPr lang="en-US" sz="2000" i="1" dirty="0">
                <a:solidFill>
                  <a:srgbClr val="0000FF"/>
                </a:solidFill>
                <a:latin typeface="Times New Roman"/>
                <a:cs typeface="Times New Roman"/>
              </a:rPr>
              <a:t>perpendicular</a:t>
            </a:r>
            <a:r>
              <a:rPr lang="en-US" sz="2000" dirty="0">
                <a:solidFill>
                  <a:srgbClr val="0000FF"/>
                </a:solidFill>
                <a:latin typeface="Times New Roman"/>
                <a:cs typeface="Times New Roman"/>
              </a:rPr>
              <a:t> to the tires </a:t>
            </a:r>
            <a:r>
              <a:rPr lang="en-US" sz="2000" dirty="0">
                <a:latin typeface="Times New Roman"/>
                <a:cs typeface="Times New Roman"/>
              </a:rPr>
              <a:t>(as shown).</a:t>
            </a:r>
          </a:p>
        </p:txBody>
      </p:sp>
    </p:spTree>
    <p:extLst>
      <p:ext uri="{BB962C8B-B14F-4D97-AF65-F5344CB8AC3E}">
        <p14:creationId xmlns:p14="http://schemas.microsoft.com/office/powerpoint/2010/main" val="1012581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Triangle 1"/>
          <p:cNvSpPr/>
          <p:nvPr/>
        </p:nvSpPr>
        <p:spPr>
          <a:xfrm>
            <a:off x="4458496" y="647700"/>
            <a:ext cx="1639702" cy="1538288"/>
          </a:xfrm>
          <a:prstGeom prst="rtTriangl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TextBox 68"/>
          <p:cNvSpPr txBox="1"/>
          <p:nvPr/>
        </p:nvSpPr>
        <p:spPr>
          <a:xfrm>
            <a:off x="367673" y="2663367"/>
            <a:ext cx="3982077" cy="1446550"/>
          </a:xfrm>
          <a:prstGeom prst="rect">
            <a:avLst/>
          </a:prstGeom>
          <a:noFill/>
        </p:spPr>
        <p:txBody>
          <a:bodyPr wrap="square" rtlCol="0">
            <a:spAutoFit/>
          </a:bodyPr>
          <a:lstStyle/>
          <a:p>
            <a:r>
              <a:rPr lang="en-US" sz="2800" dirty="0">
                <a:solidFill>
                  <a:srgbClr val="FF0000"/>
                </a:solidFill>
                <a:latin typeface="Apple Chancery"/>
                <a:cs typeface="Apple Chancery"/>
              </a:rPr>
              <a:t>If </a:t>
            </a:r>
            <a:r>
              <a:rPr lang="en-US" sz="2000" dirty="0">
                <a:latin typeface="Times New Roman"/>
                <a:cs typeface="Times New Roman"/>
              </a:rPr>
              <a:t>the angle     is </a:t>
            </a:r>
            <a:r>
              <a:rPr lang="en-US" sz="2000" dirty="0">
                <a:solidFill>
                  <a:srgbClr val="FF0000"/>
                </a:solidFill>
                <a:latin typeface="Times New Roman"/>
                <a:cs typeface="Times New Roman"/>
              </a:rPr>
              <a:t>big</a:t>
            </a:r>
            <a:r>
              <a:rPr lang="en-US" sz="2000" dirty="0">
                <a:latin typeface="Times New Roman"/>
                <a:cs typeface="Times New Roman"/>
              </a:rPr>
              <a:t> (i.e., with the wheels turned a lot), the </a:t>
            </a:r>
            <a:r>
              <a:rPr lang="en-US" sz="2000" dirty="0">
                <a:solidFill>
                  <a:srgbClr val="FF0000"/>
                </a:solidFill>
                <a:latin typeface="Times New Roman"/>
                <a:cs typeface="Times New Roman"/>
              </a:rPr>
              <a:t>radius</a:t>
            </a:r>
            <a:r>
              <a:rPr lang="en-US" sz="2000" dirty="0">
                <a:latin typeface="Times New Roman"/>
                <a:cs typeface="Times New Roman"/>
              </a:rPr>
              <a:t> </a:t>
            </a:r>
            <a:r>
              <a:rPr lang="en-US" sz="2000" dirty="0">
                <a:solidFill>
                  <a:srgbClr val="FF0000"/>
                </a:solidFill>
                <a:latin typeface="Times New Roman"/>
                <a:cs typeface="Times New Roman"/>
              </a:rPr>
              <a:t>of</a:t>
            </a:r>
            <a:r>
              <a:rPr lang="en-US" sz="2000" dirty="0">
                <a:latin typeface="Times New Roman"/>
                <a:cs typeface="Times New Roman"/>
              </a:rPr>
              <a:t> the </a:t>
            </a:r>
            <a:r>
              <a:rPr lang="en-US" sz="2000" dirty="0">
                <a:solidFill>
                  <a:srgbClr val="FF0000"/>
                </a:solidFill>
                <a:latin typeface="Times New Roman"/>
                <a:cs typeface="Times New Roman"/>
              </a:rPr>
              <a:t>arc</a:t>
            </a:r>
            <a:r>
              <a:rPr lang="en-US" sz="2000" dirty="0">
                <a:latin typeface="Times New Roman"/>
                <a:cs typeface="Times New Roman"/>
              </a:rPr>
              <a:t> is </a:t>
            </a:r>
            <a:r>
              <a:rPr lang="en-US" sz="2000" dirty="0">
                <a:solidFill>
                  <a:srgbClr val="FF0000"/>
                </a:solidFill>
                <a:latin typeface="Times New Roman"/>
                <a:cs typeface="Times New Roman"/>
              </a:rPr>
              <a:t>small</a:t>
            </a:r>
            <a:r>
              <a:rPr lang="en-US" sz="2000" dirty="0">
                <a:latin typeface="Times New Roman"/>
                <a:cs typeface="Times New Roman"/>
              </a:rPr>
              <a:t> and the </a:t>
            </a:r>
            <a:r>
              <a:rPr lang="en-US" sz="2000" dirty="0">
                <a:solidFill>
                  <a:srgbClr val="0000FF"/>
                </a:solidFill>
                <a:latin typeface="Times New Roman"/>
                <a:cs typeface="Times New Roman"/>
              </a:rPr>
              <a:t>static frictional force has two components</a:t>
            </a:r>
            <a:r>
              <a:rPr lang="en-US" sz="2000" dirty="0">
                <a:latin typeface="Times New Roman"/>
                <a:cs typeface="Times New Roman"/>
              </a:rPr>
              <a:t>:</a:t>
            </a:r>
          </a:p>
        </p:txBody>
      </p:sp>
      <p:sp>
        <p:nvSpPr>
          <p:cNvPr id="5" name="Rectangle 4"/>
          <p:cNvSpPr/>
          <p:nvPr/>
        </p:nvSpPr>
        <p:spPr>
          <a:xfrm>
            <a:off x="5900038" y="1641703"/>
            <a:ext cx="2482637" cy="4187743"/>
          </a:xfrm>
          <a:prstGeom prst="rect">
            <a:avLst/>
          </a:prstGeom>
          <a:solidFill>
            <a:srgbClr val="FFFF00"/>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7799198" y="4982744"/>
            <a:ext cx="366104" cy="697957"/>
          </a:xfrm>
          <a:prstGeom prst="rect">
            <a:avLst/>
          </a:prstGeom>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6098198" y="4982744"/>
            <a:ext cx="366104" cy="697957"/>
          </a:xfrm>
          <a:prstGeom prst="rect">
            <a:avLst/>
          </a:prstGeom>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rot="2147735">
            <a:off x="6136295" y="1942849"/>
            <a:ext cx="366104" cy="697957"/>
          </a:xfrm>
          <a:prstGeom prst="rect">
            <a:avLst/>
          </a:prstGeom>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rot="5400000" flipH="1" flipV="1">
            <a:off x="6700847" y="1241236"/>
            <a:ext cx="800934" cy="1588"/>
          </a:xfrm>
          <a:prstGeom prst="straightConnector1">
            <a:avLst/>
          </a:prstGeom>
          <a:ln w="12700" cap="flat" cmpd="sng" algn="ctr">
            <a:solidFill>
              <a:srgbClr val="00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graphicFrame>
        <p:nvGraphicFramePr>
          <p:cNvPr id="3074" name="Object 2"/>
          <p:cNvGraphicFramePr>
            <a:graphicFrameLocks noChangeAspect="1"/>
          </p:cNvGraphicFramePr>
          <p:nvPr/>
        </p:nvGraphicFramePr>
        <p:xfrm>
          <a:off x="6819895" y="1105875"/>
          <a:ext cx="184637" cy="205152"/>
        </p:xfrm>
        <a:graphic>
          <a:graphicData uri="http://schemas.openxmlformats.org/presentationml/2006/ole">
            <mc:AlternateContent xmlns:mc="http://schemas.openxmlformats.org/markup-compatibility/2006">
              <mc:Choice xmlns:v="urn:schemas-microsoft-com:vml" Requires="v">
                <p:oleObj spid="_x0000_s6278" name="Equation" r:id="rId3" imgW="114300" imgH="127000" progId="Equation.DSMT4">
                  <p:embed/>
                </p:oleObj>
              </mc:Choice>
              <mc:Fallback>
                <p:oleObj name="Equation" r:id="rId3" imgW="114300" imgH="127000" progId="Equation.DSMT4">
                  <p:embed/>
                  <p:pic>
                    <p:nvPicPr>
                      <p:cNvPr id="3074"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9895" y="1105875"/>
                        <a:ext cx="184637" cy="20515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oleObj>
              </mc:Fallback>
            </mc:AlternateContent>
          </a:graphicData>
        </a:graphic>
      </p:graphicFrame>
      <p:sp>
        <p:nvSpPr>
          <p:cNvPr id="12" name="Rectangle 11"/>
          <p:cNvSpPr/>
          <p:nvPr/>
        </p:nvSpPr>
        <p:spPr>
          <a:xfrm rot="2147735">
            <a:off x="7791526" y="1942850"/>
            <a:ext cx="366104" cy="697957"/>
          </a:xfrm>
          <a:prstGeom prst="rect">
            <a:avLst/>
          </a:prstGeom>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a:off x="4457700" y="647700"/>
            <a:ext cx="1691298" cy="1536700"/>
          </a:xfrm>
          <a:prstGeom prst="straightConnector1">
            <a:avLst/>
          </a:prstGeom>
          <a:ln w="57150"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graphicFrame>
        <p:nvGraphicFramePr>
          <p:cNvPr id="18" name="Object 2"/>
          <p:cNvGraphicFramePr>
            <a:graphicFrameLocks noChangeAspect="1"/>
          </p:cNvGraphicFramePr>
          <p:nvPr/>
        </p:nvGraphicFramePr>
        <p:xfrm>
          <a:off x="5327650" y="980827"/>
          <a:ext cx="450850" cy="330200"/>
        </p:xfrm>
        <a:graphic>
          <a:graphicData uri="http://schemas.openxmlformats.org/presentationml/2006/ole">
            <mc:AlternateContent xmlns:mc="http://schemas.openxmlformats.org/markup-compatibility/2006">
              <mc:Choice xmlns:v="urn:schemas-microsoft-com:vml" Requires="v">
                <p:oleObj spid="_x0000_s6279" name="Equation" r:id="rId5" imgW="279400" imgH="203200" progId="Equation.DSMT4">
                  <p:embed/>
                </p:oleObj>
              </mc:Choice>
              <mc:Fallback>
                <p:oleObj name="Equation" r:id="rId5" imgW="279400" imgH="203200" progId="Equation.DSMT4">
                  <p:embed/>
                  <p:pic>
                    <p:nvPicPr>
                      <p:cNvPr id="18"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27650" y="980827"/>
                        <a:ext cx="450850" cy="330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9" name="Object 2"/>
          <p:cNvGraphicFramePr>
            <a:graphicFrameLocks noChangeAspect="1"/>
          </p:cNvGraphicFramePr>
          <p:nvPr/>
        </p:nvGraphicFramePr>
        <p:xfrm>
          <a:off x="4598988" y="2236788"/>
          <a:ext cx="963612" cy="330200"/>
        </p:xfrm>
        <a:graphic>
          <a:graphicData uri="http://schemas.openxmlformats.org/presentationml/2006/ole">
            <mc:AlternateContent xmlns:mc="http://schemas.openxmlformats.org/markup-compatibility/2006">
              <mc:Choice xmlns:v="urn:schemas-microsoft-com:vml" Requires="v">
                <p:oleObj spid="_x0000_s6280" name="Equation" r:id="rId7" imgW="596900" imgH="203200" progId="Equation.DSMT4">
                  <p:embed/>
                </p:oleObj>
              </mc:Choice>
              <mc:Fallback>
                <p:oleObj name="Equation" r:id="rId7" imgW="596900" imgH="203200" progId="Equation.DSMT4">
                  <p:embed/>
                  <p:pic>
                    <p:nvPicPr>
                      <p:cNvPr id="19"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98988" y="2236788"/>
                        <a:ext cx="963612" cy="330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oleObj>
              </mc:Fallback>
            </mc:AlternateContent>
          </a:graphicData>
        </a:graphic>
      </p:graphicFrame>
      <p:cxnSp>
        <p:nvCxnSpPr>
          <p:cNvPr id="20" name="Straight Arrow Connector 19"/>
          <p:cNvCxnSpPr/>
          <p:nvPr/>
        </p:nvCxnSpPr>
        <p:spPr>
          <a:xfrm>
            <a:off x="4457700" y="2184400"/>
            <a:ext cx="1509056" cy="1588"/>
          </a:xfrm>
          <a:prstGeom prst="straightConnector1">
            <a:avLst/>
          </a:prstGeom>
          <a:ln w="38100" cap="flat" cmpd="sng" algn="ctr">
            <a:solidFill>
              <a:srgbClr val="FF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rot="5400000">
            <a:off x="3688956" y="1415653"/>
            <a:ext cx="1537491" cy="1588"/>
          </a:xfrm>
          <a:prstGeom prst="straightConnector1">
            <a:avLst/>
          </a:prstGeom>
          <a:ln w="38100" cap="flat" cmpd="sng" algn="ctr">
            <a:solidFill>
              <a:srgbClr val="FF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rot="5400000" flipH="1" flipV="1">
            <a:off x="7327966" y="2095499"/>
            <a:ext cx="586455" cy="1588"/>
          </a:xfrm>
          <a:prstGeom prst="line">
            <a:avLst/>
          </a:prstGeom>
          <a:ln w="12700" cap="flat" cmpd="sng" algn="ctr">
            <a:solidFill>
              <a:schemeClr val="tx1"/>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aphicFrame>
        <p:nvGraphicFramePr>
          <p:cNvPr id="25" name="Object 2"/>
          <p:cNvGraphicFramePr>
            <a:graphicFrameLocks noChangeAspect="1"/>
          </p:cNvGraphicFramePr>
          <p:nvPr/>
        </p:nvGraphicFramePr>
        <p:xfrm>
          <a:off x="7652974" y="2080822"/>
          <a:ext cx="133524" cy="188383"/>
        </p:xfrm>
        <a:graphic>
          <a:graphicData uri="http://schemas.openxmlformats.org/presentationml/2006/ole">
            <mc:AlternateContent xmlns:mc="http://schemas.openxmlformats.org/markup-compatibility/2006">
              <mc:Choice xmlns:v="urn:schemas-microsoft-com:vml" Requires="v">
                <p:oleObj spid="_x0000_s6281" name="Equation" r:id="rId9" imgW="127000" imgH="177800" progId="Equation.DSMT4">
                  <p:embed/>
                </p:oleObj>
              </mc:Choice>
              <mc:Fallback>
                <p:oleObj name="Equation" r:id="rId9" imgW="127000" imgH="177800" progId="Equation.DSMT4">
                  <p:embed/>
                  <p:pic>
                    <p:nvPicPr>
                      <p:cNvPr id="25" name="Object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52974" y="2080822"/>
                        <a:ext cx="133524" cy="18838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7" name="Object 2"/>
          <p:cNvGraphicFramePr>
            <a:graphicFrameLocks noChangeAspect="1"/>
          </p:cNvGraphicFramePr>
          <p:nvPr/>
        </p:nvGraphicFramePr>
        <p:xfrm>
          <a:off x="5464175" y="1807756"/>
          <a:ext cx="200112" cy="282329"/>
        </p:xfrm>
        <a:graphic>
          <a:graphicData uri="http://schemas.openxmlformats.org/presentationml/2006/ole">
            <mc:AlternateContent xmlns:mc="http://schemas.openxmlformats.org/markup-compatibility/2006">
              <mc:Choice xmlns:v="urn:schemas-microsoft-com:vml" Requires="v">
                <p:oleObj spid="_x0000_s6282" name="Equation" r:id="rId11" imgW="127000" imgH="177800" progId="Equation.DSMT4">
                  <p:embed/>
                </p:oleObj>
              </mc:Choice>
              <mc:Fallback>
                <p:oleObj name="Equation" r:id="rId11" imgW="127000" imgH="177800" progId="Equation.DSMT4">
                  <p:embed/>
                  <p:pic>
                    <p:nvPicPr>
                      <p:cNvPr id="27" name="Object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64175" y="1807756"/>
                        <a:ext cx="200112" cy="282329"/>
                      </a:xfrm>
                      <a:prstGeom prst="rect">
                        <a:avLst/>
                      </a:prstGeom>
                      <a:noFill/>
                      <a:ln>
                        <a:noFill/>
                      </a:ln>
                    </p:spPr>
                  </p:pic>
                </p:oleObj>
              </mc:Fallback>
            </mc:AlternateContent>
          </a:graphicData>
        </a:graphic>
      </p:graphicFrame>
      <p:sp>
        <p:nvSpPr>
          <p:cNvPr id="30" name="Freeform 29"/>
          <p:cNvSpPr/>
          <p:nvPr/>
        </p:nvSpPr>
        <p:spPr>
          <a:xfrm>
            <a:off x="7620000" y="2272242"/>
            <a:ext cx="101600" cy="45508"/>
          </a:xfrm>
          <a:custGeom>
            <a:avLst/>
            <a:gdLst>
              <a:gd name="connsiteX0" fmla="*/ 0 w 101600"/>
              <a:gd name="connsiteY0" fmla="*/ 1058 h 45508"/>
              <a:gd name="connsiteX1" fmla="*/ 57150 w 101600"/>
              <a:gd name="connsiteY1" fmla="*/ 7408 h 45508"/>
              <a:gd name="connsiteX2" fmla="*/ 101600 w 101600"/>
              <a:gd name="connsiteY2" fmla="*/ 45508 h 45508"/>
            </a:gdLst>
            <a:ahLst/>
            <a:cxnLst>
              <a:cxn ang="0">
                <a:pos x="connsiteX0" y="connsiteY0"/>
              </a:cxn>
              <a:cxn ang="0">
                <a:pos x="connsiteX1" y="connsiteY1"/>
              </a:cxn>
              <a:cxn ang="0">
                <a:pos x="connsiteX2" y="connsiteY2"/>
              </a:cxn>
            </a:cxnLst>
            <a:rect l="l" t="t" r="r" b="b"/>
            <a:pathLst>
              <a:path w="101600" h="45508">
                <a:moveTo>
                  <a:pt x="0" y="1058"/>
                </a:moveTo>
                <a:cubicBezTo>
                  <a:pt x="20108" y="529"/>
                  <a:pt x="40217" y="0"/>
                  <a:pt x="57150" y="7408"/>
                </a:cubicBezTo>
                <a:cubicBezTo>
                  <a:pt x="74083" y="14816"/>
                  <a:pt x="87841" y="30162"/>
                  <a:pt x="101600" y="45508"/>
                </a:cubicBezTo>
              </a:path>
            </a:pathLst>
          </a:custGeom>
          <a:ln w="9525"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Freeform 30"/>
          <p:cNvSpPr/>
          <p:nvPr/>
        </p:nvSpPr>
        <p:spPr>
          <a:xfrm>
            <a:off x="5683250" y="1924050"/>
            <a:ext cx="165100" cy="247650"/>
          </a:xfrm>
          <a:custGeom>
            <a:avLst/>
            <a:gdLst>
              <a:gd name="connsiteX0" fmla="*/ 165100 w 165100"/>
              <a:gd name="connsiteY0" fmla="*/ 0 h 247650"/>
              <a:gd name="connsiteX1" fmla="*/ 44450 w 165100"/>
              <a:gd name="connsiteY1" fmla="*/ 95250 h 247650"/>
              <a:gd name="connsiteX2" fmla="*/ 0 w 165100"/>
              <a:gd name="connsiteY2" fmla="*/ 247650 h 247650"/>
            </a:gdLst>
            <a:ahLst/>
            <a:cxnLst>
              <a:cxn ang="0">
                <a:pos x="connsiteX0" y="connsiteY0"/>
              </a:cxn>
              <a:cxn ang="0">
                <a:pos x="connsiteX1" y="connsiteY1"/>
              </a:cxn>
              <a:cxn ang="0">
                <a:pos x="connsiteX2" y="connsiteY2"/>
              </a:cxn>
            </a:cxnLst>
            <a:rect l="l" t="t" r="r" b="b"/>
            <a:pathLst>
              <a:path w="165100" h="247650">
                <a:moveTo>
                  <a:pt x="165100" y="0"/>
                </a:moveTo>
                <a:cubicBezTo>
                  <a:pt x="118533" y="26987"/>
                  <a:pt x="71967" y="53975"/>
                  <a:pt x="44450" y="95250"/>
                </a:cubicBezTo>
                <a:cubicBezTo>
                  <a:pt x="16933" y="136525"/>
                  <a:pt x="0" y="247650"/>
                  <a:pt x="0" y="247650"/>
                </a:cubicBezTo>
              </a:path>
            </a:pathLst>
          </a:custGeom>
          <a:ln w="9525"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aphicFrame>
        <p:nvGraphicFramePr>
          <p:cNvPr id="32" name="Object 2"/>
          <p:cNvGraphicFramePr>
            <a:graphicFrameLocks noChangeAspect="1"/>
          </p:cNvGraphicFramePr>
          <p:nvPr/>
        </p:nvGraphicFramePr>
        <p:xfrm>
          <a:off x="3457575" y="1231900"/>
          <a:ext cx="922338" cy="330200"/>
        </p:xfrm>
        <a:graphic>
          <a:graphicData uri="http://schemas.openxmlformats.org/presentationml/2006/ole">
            <mc:AlternateContent xmlns:mc="http://schemas.openxmlformats.org/markup-compatibility/2006">
              <mc:Choice xmlns:v="urn:schemas-microsoft-com:vml" Requires="v">
                <p:oleObj spid="_x0000_s6283" name="Equation" r:id="rId13" imgW="571500" imgH="203200" progId="Equation.DSMT4">
                  <p:embed/>
                </p:oleObj>
              </mc:Choice>
              <mc:Fallback>
                <p:oleObj name="Equation" r:id="rId13" imgW="571500" imgH="203200" progId="Equation.DSMT4">
                  <p:embed/>
                  <p:pic>
                    <p:nvPicPr>
                      <p:cNvPr id="32" name="Object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57575" y="1231900"/>
                        <a:ext cx="922338" cy="330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34" name="Object 2"/>
          <p:cNvGraphicFramePr>
            <a:graphicFrameLocks noChangeAspect="1"/>
          </p:cNvGraphicFramePr>
          <p:nvPr/>
        </p:nvGraphicFramePr>
        <p:xfrm>
          <a:off x="1816624" y="2832100"/>
          <a:ext cx="215332" cy="303803"/>
        </p:xfrm>
        <a:graphic>
          <a:graphicData uri="http://schemas.openxmlformats.org/presentationml/2006/ole">
            <mc:AlternateContent xmlns:mc="http://schemas.openxmlformats.org/markup-compatibility/2006">
              <mc:Choice xmlns:v="urn:schemas-microsoft-com:vml" Requires="v">
                <p:oleObj spid="_x0000_s6284" name="Equation" r:id="rId15" imgW="127000" imgH="177800" progId="Equation.DSMT4">
                  <p:embed/>
                </p:oleObj>
              </mc:Choice>
              <mc:Fallback>
                <p:oleObj name="Equation" r:id="rId15" imgW="127000" imgH="177800" progId="Equation.DSMT4">
                  <p:embed/>
                  <p:pic>
                    <p:nvPicPr>
                      <p:cNvPr id="34" name="Object 2"/>
                      <p:cNvPicPr>
                        <a:picLocks noChangeAspect="1" noChangeArrowheads="1"/>
                      </p:cNvPicPr>
                      <p:nvPr/>
                    </p:nvPicPr>
                    <p:blipFill>
                      <a:blip r:embed="rId16"/>
                      <a:srcRect/>
                      <a:stretch>
                        <a:fillRect/>
                      </a:stretch>
                    </p:blipFill>
                    <p:spPr bwMode="auto">
                      <a:xfrm>
                        <a:off x="1816624" y="2832100"/>
                        <a:ext cx="215332" cy="303803"/>
                      </a:xfrm>
                      <a:prstGeom prst="rect">
                        <a:avLst/>
                      </a:prstGeom>
                      <a:noFill/>
                      <a:ln>
                        <a:noFill/>
                      </a:ln>
                    </p:spPr>
                  </p:pic>
                </p:oleObj>
              </mc:Fallback>
            </mc:AlternateContent>
          </a:graphicData>
        </a:graphic>
      </p:graphicFrame>
      <p:sp>
        <p:nvSpPr>
          <p:cNvPr id="35" name="Rectangle 34"/>
          <p:cNvSpPr/>
          <p:nvPr/>
        </p:nvSpPr>
        <p:spPr>
          <a:xfrm>
            <a:off x="0" y="0"/>
            <a:ext cx="9144000" cy="6858000"/>
          </a:xfrm>
          <a:prstGeom prst="rect">
            <a:avLst/>
          </a:prstGeom>
          <a:noFill/>
          <a:ln w="127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TextBox 35"/>
          <p:cNvSpPr txBox="1"/>
          <p:nvPr/>
        </p:nvSpPr>
        <p:spPr>
          <a:xfrm>
            <a:off x="8699500" y="6527800"/>
            <a:ext cx="426168" cy="276999"/>
          </a:xfrm>
          <a:prstGeom prst="rect">
            <a:avLst/>
          </a:prstGeom>
          <a:noFill/>
        </p:spPr>
        <p:txBody>
          <a:bodyPr wrap="none" rtlCol="0">
            <a:spAutoFit/>
          </a:bodyPr>
          <a:lstStyle/>
          <a:p>
            <a:r>
              <a:rPr lang="en-US" sz="1200" dirty="0"/>
              <a:t>29.)</a:t>
            </a:r>
          </a:p>
        </p:txBody>
      </p:sp>
      <p:sp>
        <p:nvSpPr>
          <p:cNvPr id="68" name="TextBox 67"/>
          <p:cNvSpPr txBox="1"/>
          <p:nvPr/>
        </p:nvSpPr>
        <p:spPr>
          <a:xfrm>
            <a:off x="367673" y="663952"/>
            <a:ext cx="2672723" cy="1446550"/>
          </a:xfrm>
          <a:prstGeom prst="rect">
            <a:avLst/>
          </a:prstGeom>
          <a:noFill/>
        </p:spPr>
        <p:txBody>
          <a:bodyPr wrap="square" rtlCol="0">
            <a:spAutoFit/>
          </a:bodyPr>
          <a:lstStyle/>
          <a:p>
            <a:r>
              <a:rPr lang="en-US" sz="2800" dirty="0">
                <a:solidFill>
                  <a:srgbClr val="FF0000"/>
                </a:solidFill>
                <a:latin typeface="Apple Chancery"/>
                <a:cs typeface="Apple Chancery"/>
              </a:rPr>
              <a:t>Examining</a:t>
            </a:r>
            <a:r>
              <a:rPr lang="en-US" sz="2000" dirty="0">
                <a:latin typeface="Apple Chancery"/>
                <a:cs typeface="Apple Chancery"/>
              </a:rPr>
              <a:t> </a:t>
            </a:r>
            <a:r>
              <a:rPr lang="en-US" sz="2000" dirty="0">
                <a:latin typeface="Times New Roman"/>
                <a:cs typeface="Times New Roman"/>
              </a:rPr>
              <a:t>the forces in the exaggerated presentation on one tire:</a:t>
            </a:r>
          </a:p>
        </p:txBody>
      </p:sp>
      <p:sp>
        <p:nvSpPr>
          <p:cNvPr id="70" name="TextBox 69"/>
          <p:cNvSpPr txBox="1"/>
          <p:nvPr/>
        </p:nvSpPr>
        <p:spPr>
          <a:xfrm>
            <a:off x="616911" y="4050198"/>
            <a:ext cx="4913852" cy="830997"/>
          </a:xfrm>
          <a:prstGeom prst="rect">
            <a:avLst/>
          </a:prstGeom>
          <a:noFill/>
        </p:spPr>
        <p:txBody>
          <a:bodyPr wrap="square" rtlCol="0">
            <a:spAutoFit/>
          </a:bodyPr>
          <a:lstStyle/>
          <a:p>
            <a:r>
              <a:rPr lang="en-US" sz="2800" dirty="0">
                <a:solidFill>
                  <a:srgbClr val="FF0000"/>
                </a:solidFill>
                <a:latin typeface="Apple Chancery"/>
                <a:cs typeface="Apple Chancery"/>
              </a:rPr>
              <a:t>-</a:t>
            </a:r>
            <a:r>
              <a:rPr lang="en-US" sz="2000" dirty="0">
                <a:solidFill>
                  <a:srgbClr val="FF0000"/>
                </a:solidFill>
                <a:latin typeface="Apple Chancery"/>
                <a:cs typeface="Apple Chancery"/>
              </a:rPr>
              <a:t>-one component </a:t>
            </a:r>
            <a:r>
              <a:rPr lang="en-US" sz="2000" dirty="0">
                <a:latin typeface="Times New Roman"/>
                <a:cs typeface="Times New Roman"/>
              </a:rPr>
              <a:t>is along the line-of-motion.  It tends to </a:t>
            </a:r>
            <a:r>
              <a:rPr lang="en-US" sz="2000" dirty="0">
                <a:solidFill>
                  <a:srgbClr val="0000FF"/>
                </a:solidFill>
                <a:latin typeface="Times New Roman"/>
                <a:cs typeface="Times New Roman"/>
              </a:rPr>
              <a:t>slow the motion </a:t>
            </a:r>
            <a:r>
              <a:rPr lang="en-US" sz="2000" dirty="0">
                <a:latin typeface="Times New Roman"/>
                <a:cs typeface="Times New Roman"/>
              </a:rPr>
              <a:t>of the car.</a:t>
            </a:r>
          </a:p>
        </p:txBody>
      </p:sp>
      <p:sp>
        <p:nvSpPr>
          <p:cNvPr id="71" name="TextBox 70"/>
          <p:cNvSpPr txBox="1"/>
          <p:nvPr/>
        </p:nvSpPr>
        <p:spPr>
          <a:xfrm>
            <a:off x="616911" y="4761398"/>
            <a:ext cx="4913852" cy="1138773"/>
          </a:xfrm>
          <a:prstGeom prst="rect">
            <a:avLst/>
          </a:prstGeom>
          <a:noFill/>
        </p:spPr>
        <p:txBody>
          <a:bodyPr wrap="square" rtlCol="0">
            <a:spAutoFit/>
          </a:bodyPr>
          <a:lstStyle/>
          <a:p>
            <a:r>
              <a:rPr lang="en-US" sz="2800" dirty="0">
                <a:solidFill>
                  <a:srgbClr val="FF0000"/>
                </a:solidFill>
                <a:latin typeface="Apple Chancery"/>
                <a:cs typeface="Apple Chancery"/>
              </a:rPr>
              <a:t>-</a:t>
            </a:r>
            <a:r>
              <a:rPr lang="en-US" sz="2000" dirty="0">
                <a:solidFill>
                  <a:srgbClr val="FF0000"/>
                </a:solidFill>
                <a:latin typeface="Apple Chancery"/>
                <a:cs typeface="Apple Chancery"/>
              </a:rPr>
              <a:t>-one component </a:t>
            </a:r>
            <a:r>
              <a:rPr lang="en-US" sz="2000" dirty="0">
                <a:latin typeface="Times New Roman"/>
                <a:cs typeface="Times New Roman"/>
              </a:rPr>
              <a:t>is perpendicular to the line-of-motion.  It </a:t>
            </a:r>
            <a:r>
              <a:rPr lang="en-US" sz="2000" dirty="0">
                <a:solidFill>
                  <a:srgbClr val="0000FF"/>
                </a:solidFill>
                <a:latin typeface="Times New Roman"/>
                <a:cs typeface="Times New Roman"/>
              </a:rPr>
              <a:t>pushes the car out of straight-line motion.</a:t>
            </a:r>
          </a:p>
        </p:txBody>
      </p:sp>
    </p:spTree>
    <p:extLst>
      <p:ext uri="{BB962C8B-B14F-4D97-AF65-F5344CB8AC3E}">
        <p14:creationId xmlns:p14="http://schemas.microsoft.com/office/powerpoint/2010/main" val="816425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87338" y="1097373"/>
            <a:ext cx="2482637" cy="4187743"/>
          </a:xfrm>
          <a:prstGeom prst="rect">
            <a:avLst/>
          </a:prstGeom>
          <a:solidFill>
            <a:srgbClr val="FFFF00"/>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7786498" y="4438414"/>
            <a:ext cx="366104" cy="697957"/>
          </a:xfrm>
          <a:prstGeom prst="rect">
            <a:avLst/>
          </a:prstGeom>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6085498" y="4438414"/>
            <a:ext cx="366104" cy="697957"/>
          </a:xfrm>
          <a:prstGeom prst="rect">
            <a:avLst/>
          </a:prstGeom>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rot="439956">
            <a:off x="6123595" y="1398519"/>
            <a:ext cx="366104" cy="697957"/>
          </a:xfrm>
          <a:prstGeom prst="rect">
            <a:avLst/>
          </a:prstGeom>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rot="5400000" flipH="1" flipV="1">
            <a:off x="6688147" y="696906"/>
            <a:ext cx="800934" cy="1588"/>
          </a:xfrm>
          <a:prstGeom prst="straightConnector1">
            <a:avLst/>
          </a:prstGeom>
          <a:ln w="12700" cap="flat" cmpd="sng" algn="ctr">
            <a:solidFill>
              <a:srgbClr val="00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graphicFrame>
        <p:nvGraphicFramePr>
          <p:cNvPr id="3074" name="Object 2"/>
          <p:cNvGraphicFramePr>
            <a:graphicFrameLocks noChangeAspect="1"/>
          </p:cNvGraphicFramePr>
          <p:nvPr/>
        </p:nvGraphicFramePr>
        <p:xfrm>
          <a:off x="6807195" y="561545"/>
          <a:ext cx="184637" cy="205152"/>
        </p:xfrm>
        <a:graphic>
          <a:graphicData uri="http://schemas.openxmlformats.org/presentationml/2006/ole">
            <mc:AlternateContent xmlns:mc="http://schemas.openxmlformats.org/markup-compatibility/2006">
              <mc:Choice xmlns:v="urn:schemas-microsoft-com:vml" Requires="v">
                <p:oleObj spid="_x0000_s7302" name="Equation" r:id="rId3" imgW="114300" imgH="127000" progId="Equation.DSMT4">
                  <p:embed/>
                </p:oleObj>
              </mc:Choice>
              <mc:Fallback>
                <p:oleObj name="Equation" r:id="rId3" imgW="114300" imgH="127000" progId="Equation.DSMT4">
                  <p:embed/>
                  <p:pic>
                    <p:nvPicPr>
                      <p:cNvPr id="3074"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7195" y="561545"/>
                        <a:ext cx="184637" cy="20515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oleObj>
              </mc:Fallback>
            </mc:AlternateContent>
          </a:graphicData>
        </a:graphic>
      </p:graphicFrame>
      <p:cxnSp>
        <p:nvCxnSpPr>
          <p:cNvPr id="14" name="Straight Arrow Connector 13"/>
          <p:cNvCxnSpPr/>
          <p:nvPr/>
        </p:nvCxnSpPr>
        <p:spPr>
          <a:xfrm>
            <a:off x="4439446" y="1403259"/>
            <a:ext cx="1690502" cy="226739"/>
          </a:xfrm>
          <a:prstGeom prst="straightConnector1">
            <a:avLst/>
          </a:prstGeom>
          <a:ln w="57150" cap="flat" cmpd="sng" algn="ctr">
            <a:solidFill>
              <a:srgbClr val="00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graphicFrame>
        <p:nvGraphicFramePr>
          <p:cNvPr id="18" name="Object 2"/>
          <p:cNvGraphicFramePr>
            <a:graphicFrameLocks noChangeAspect="1"/>
          </p:cNvGraphicFramePr>
          <p:nvPr/>
        </p:nvGraphicFramePr>
        <p:xfrm>
          <a:off x="5089525" y="1073742"/>
          <a:ext cx="450850" cy="330200"/>
        </p:xfrm>
        <a:graphic>
          <a:graphicData uri="http://schemas.openxmlformats.org/presentationml/2006/ole">
            <mc:AlternateContent xmlns:mc="http://schemas.openxmlformats.org/markup-compatibility/2006">
              <mc:Choice xmlns:v="urn:schemas-microsoft-com:vml" Requires="v">
                <p:oleObj spid="_x0000_s7303" name="Equation" r:id="rId5" imgW="279400" imgH="203200" progId="Equation.DSMT4">
                  <p:embed/>
                </p:oleObj>
              </mc:Choice>
              <mc:Fallback>
                <p:oleObj name="Equation" r:id="rId5" imgW="279400" imgH="203200" progId="Equation.DSMT4">
                  <p:embed/>
                  <p:pic>
                    <p:nvPicPr>
                      <p:cNvPr id="18"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89525" y="1073742"/>
                        <a:ext cx="450850" cy="330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9" name="Object 2"/>
          <p:cNvGraphicFramePr>
            <a:graphicFrameLocks noChangeAspect="1"/>
          </p:cNvGraphicFramePr>
          <p:nvPr/>
        </p:nvGraphicFramePr>
        <p:xfrm>
          <a:off x="4151313" y="1692458"/>
          <a:ext cx="1579562" cy="330200"/>
        </p:xfrm>
        <a:graphic>
          <a:graphicData uri="http://schemas.openxmlformats.org/presentationml/2006/ole">
            <mc:AlternateContent xmlns:mc="http://schemas.openxmlformats.org/markup-compatibility/2006">
              <mc:Choice xmlns:v="urn:schemas-microsoft-com:vml" Requires="v">
                <p:oleObj spid="_x0000_s7304" name="Equation" r:id="rId7" imgW="977900" imgH="203200" progId="Equation.DSMT4">
                  <p:embed/>
                </p:oleObj>
              </mc:Choice>
              <mc:Fallback>
                <p:oleObj name="Equation" r:id="rId7" imgW="977900" imgH="203200" progId="Equation.DSMT4">
                  <p:embed/>
                  <p:pic>
                    <p:nvPicPr>
                      <p:cNvPr id="19" name="Object 2"/>
                      <p:cNvPicPr>
                        <a:picLocks noChangeAspect="1" noChangeArrowheads="1"/>
                      </p:cNvPicPr>
                      <p:nvPr/>
                    </p:nvPicPr>
                    <p:blipFill>
                      <a:blip r:embed="rId8"/>
                      <a:srcRect/>
                      <a:stretch>
                        <a:fillRect/>
                      </a:stretch>
                    </p:blipFill>
                    <p:spPr bwMode="auto">
                      <a:xfrm>
                        <a:off x="4151313" y="1692458"/>
                        <a:ext cx="1579562" cy="330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oleObj>
              </mc:Fallback>
            </mc:AlternateContent>
          </a:graphicData>
        </a:graphic>
      </p:graphicFrame>
      <p:cxnSp>
        <p:nvCxnSpPr>
          <p:cNvPr id="20" name="Straight Arrow Connector 19"/>
          <p:cNvCxnSpPr/>
          <p:nvPr/>
        </p:nvCxnSpPr>
        <p:spPr>
          <a:xfrm>
            <a:off x="4445000" y="1640070"/>
            <a:ext cx="1509056" cy="1588"/>
          </a:xfrm>
          <a:prstGeom prst="straightConnector1">
            <a:avLst/>
          </a:prstGeom>
          <a:ln w="38100" cap="flat" cmpd="sng" algn="ctr">
            <a:solidFill>
              <a:srgbClr val="FF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4444208" y="1403261"/>
            <a:ext cx="0" cy="237601"/>
          </a:xfrm>
          <a:prstGeom prst="straightConnector1">
            <a:avLst/>
          </a:prstGeom>
          <a:ln w="38100" cap="flat" cmpd="sng" algn="ctr">
            <a:solidFill>
              <a:srgbClr val="00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rot="5400000" flipH="1" flipV="1">
            <a:off x="7315266" y="1551169"/>
            <a:ext cx="586455" cy="1588"/>
          </a:xfrm>
          <a:prstGeom prst="line">
            <a:avLst/>
          </a:prstGeom>
          <a:ln w="12700" cap="flat" cmpd="sng" algn="ctr">
            <a:solidFill>
              <a:srgbClr val="000000"/>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aphicFrame>
        <p:nvGraphicFramePr>
          <p:cNvPr id="25" name="Object 2"/>
          <p:cNvGraphicFramePr>
            <a:graphicFrameLocks noChangeAspect="1"/>
          </p:cNvGraphicFramePr>
          <p:nvPr/>
        </p:nvGraphicFramePr>
        <p:xfrm>
          <a:off x="7291024" y="1363722"/>
          <a:ext cx="133524" cy="188383"/>
        </p:xfrm>
        <a:graphic>
          <a:graphicData uri="http://schemas.openxmlformats.org/presentationml/2006/ole">
            <mc:AlternateContent xmlns:mc="http://schemas.openxmlformats.org/markup-compatibility/2006">
              <mc:Choice xmlns:v="urn:schemas-microsoft-com:vml" Requires="v">
                <p:oleObj spid="_x0000_s7305" name="Equation" r:id="rId9" imgW="127000" imgH="177800" progId="Equation.DSMT4">
                  <p:embed/>
                </p:oleObj>
              </mc:Choice>
              <mc:Fallback>
                <p:oleObj name="Equation" r:id="rId9" imgW="127000" imgH="177800" progId="Equation.DSMT4">
                  <p:embed/>
                  <p:pic>
                    <p:nvPicPr>
                      <p:cNvPr id="25" name="Object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91024" y="1363722"/>
                        <a:ext cx="133524" cy="18838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7" name="Object 2"/>
          <p:cNvGraphicFramePr>
            <a:graphicFrameLocks noChangeAspect="1"/>
          </p:cNvGraphicFramePr>
          <p:nvPr/>
        </p:nvGraphicFramePr>
        <p:xfrm>
          <a:off x="4800513" y="1457913"/>
          <a:ext cx="133524" cy="188383"/>
        </p:xfrm>
        <a:graphic>
          <a:graphicData uri="http://schemas.openxmlformats.org/presentationml/2006/ole">
            <mc:AlternateContent xmlns:mc="http://schemas.openxmlformats.org/markup-compatibility/2006">
              <mc:Choice xmlns:v="urn:schemas-microsoft-com:vml" Requires="v">
                <p:oleObj spid="_x0000_s7306" name="Equation" r:id="rId11" imgW="127000" imgH="177800" progId="Equation.DSMT4">
                  <p:embed/>
                </p:oleObj>
              </mc:Choice>
              <mc:Fallback>
                <p:oleObj name="Equation" r:id="rId11" imgW="127000" imgH="177800" progId="Equation.DSMT4">
                  <p:embed/>
                  <p:pic>
                    <p:nvPicPr>
                      <p:cNvPr id="27" name="Object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00513" y="1457913"/>
                        <a:ext cx="133524" cy="18838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oleObj>
              </mc:Fallback>
            </mc:AlternateContent>
          </a:graphicData>
        </a:graphic>
      </p:graphicFrame>
      <p:sp>
        <p:nvSpPr>
          <p:cNvPr id="30" name="Freeform 29"/>
          <p:cNvSpPr/>
          <p:nvPr/>
        </p:nvSpPr>
        <p:spPr>
          <a:xfrm>
            <a:off x="7607300" y="1727912"/>
            <a:ext cx="101600" cy="45508"/>
          </a:xfrm>
          <a:custGeom>
            <a:avLst/>
            <a:gdLst>
              <a:gd name="connsiteX0" fmla="*/ 0 w 101600"/>
              <a:gd name="connsiteY0" fmla="*/ 1058 h 45508"/>
              <a:gd name="connsiteX1" fmla="*/ 57150 w 101600"/>
              <a:gd name="connsiteY1" fmla="*/ 7408 h 45508"/>
              <a:gd name="connsiteX2" fmla="*/ 101600 w 101600"/>
              <a:gd name="connsiteY2" fmla="*/ 45508 h 45508"/>
            </a:gdLst>
            <a:ahLst/>
            <a:cxnLst>
              <a:cxn ang="0">
                <a:pos x="connsiteX0" y="connsiteY0"/>
              </a:cxn>
              <a:cxn ang="0">
                <a:pos x="connsiteX1" y="connsiteY1"/>
              </a:cxn>
              <a:cxn ang="0">
                <a:pos x="connsiteX2" y="connsiteY2"/>
              </a:cxn>
            </a:cxnLst>
            <a:rect l="l" t="t" r="r" b="b"/>
            <a:pathLst>
              <a:path w="101600" h="45508">
                <a:moveTo>
                  <a:pt x="0" y="1058"/>
                </a:moveTo>
                <a:cubicBezTo>
                  <a:pt x="20108" y="529"/>
                  <a:pt x="40217" y="0"/>
                  <a:pt x="57150" y="7408"/>
                </a:cubicBezTo>
                <a:cubicBezTo>
                  <a:pt x="74083" y="14816"/>
                  <a:pt x="87841" y="30162"/>
                  <a:pt x="101600" y="45508"/>
                </a:cubicBezTo>
              </a:path>
            </a:pathLst>
          </a:custGeom>
          <a:ln w="952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aphicFrame>
        <p:nvGraphicFramePr>
          <p:cNvPr id="32" name="Object 2"/>
          <p:cNvGraphicFramePr>
            <a:graphicFrameLocks noChangeAspect="1"/>
          </p:cNvGraphicFramePr>
          <p:nvPr/>
        </p:nvGraphicFramePr>
        <p:xfrm>
          <a:off x="3021013" y="1360670"/>
          <a:ext cx="1293812" cy="330200"/>
        </p:xfrm>
        <a:graphic>
          <a:graphicData uri="http://schemas.openxmlformats.org/presentationml/2006/ole">
            <mc:AlternateContent xmlns:mc="http://schemas.openxmlformats.org/markup-compatibility/2006">
              <mc:Choice xmlns:v="urn:schemas-microsoft-com:vml" Requires="v">
                <p:oleObj spid="_x0000_s7307" name="Equation" r:id="rId13" imgW="800100" imgH="203200" progId="Equation.DSMT4">
                  <p:embed/>
                </p:oleObj>
              </mc:Choice>
              <mc:Fallback>
                <p:oleObj name="Equation" r:id="rId13" imgW="800100" imgH="203200" progId="Equation.DSMT4">
                  <p:embed/>
                  <p:pic>
                    <p:nvPicPr>
                      <p:cNvPr id="32" name="Object 2"/>
                      <p:cNvPicPr>
                        <a:picLocks noChangeAspect="1" noChangeArrowheads="1"/>
                      </p:cNvPicPr>
                      <p:nvPr/>
                    </p:nvPicPr>
                    <p:blipFill>
                      <a:blip r:embed="rId14"/>
                      <a:srcRect/>
                      <a:stretch>
                        <a:fillRect/>
                      </a:stretch>
                    </p:blipFill>
                    <p:spPr bwMode="auto">
                      <a:xfrm>
                        <a:off x="3021013" y="1360670"/>
                        <a:ext cx="1293812" cy="330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oleObj>
              </mc:Fallback>
            </mc:AlternateContent>
          </a:graphicData>
        </a:graphic>
      </p:graphicFrame>
      <p:sp>
        <p:nvSpPr>
          <p:cNvPr id="35" name="Rectangle 34"/>
          <p:cNvSpPr/>
          <p:nvPr/>
        </p:nvSpPr>
        <p:spPr>
          <a:xfrm>
            <a:off x="0" y="0"/>
            <a:ext cx="9144000" cy="6858000"/>
          </a:xfrm>
          <a:prstGeom prst="rect">
            <a:avLst/>
          </a:prstGeom>
          <a:noFill/>
          <a:ln w="127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TextBox 35"/>
          <p:cNvSpPr txBox="1"/>
          <p:nvPr/>
        </p:nvSpPr>
        <p:spPr>
          <a:xfrm>
            <a:off x="8699500" y="6527800"/>
            <a:ext cx="426168" cy="276999"/>
          </a:xfrm>
          <a:prstGeom prst="rect">
            <a:avLst/>
          </a:prstGeom>
          <a:noFill/>
        </p:spPr>
        <p:txBody>
          <a:bodyPr wrap="none" rtlCol="0">
            <a:spAutoFit/>
          </a:bodyPr>
          <a:lstStyle/>
          <a:p>
            <a:r>
              <a:rPr lang="en-US" sz="1200" dirty="0"/>
              <a:t>30.)</a:t>
            </a:r>
          </a:p>
        </p:txBody>
      </p:sp>
      <p:sp>
        <p:nvSpPr>
          <p:cNvPr id="26" name="Rectangle 25"/>
          <p:cNvSpPr/>
          <p:nvPr/>
        </p:nvSpPr>
        <p:spPr>
          <a:xfrm rot="439956">
            <a:off x="7650342" y="1398519"/>
            <a:ext cx="366104" cy="697957"/>
          </a:xfrm>
          <a:prstGeom prst="rect">
            <a:avLst/>
          </a:prstGeom>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Freeform 1"/>
          <p:cNvSpPr/>
          <p:nvPr/>
        </p:nvSpPr>
        <p:spPr>
          <a:xfrm>
            <a:off x="7391400" y="1525770"/>
            <a:ext cx="241300" cy="159500"/>
          </a:xfrm>
          <a:custGeom>
            <a:avLst/>
            <a:gdLst>
              <a:gd name="connsiteX0" fmla="*/ 241300 w 241300"/>
              <a:gd name="connsiteY0" fmla="*/ 152400 h 159500"/>
              <a:gd name="connsiteX1" fmla="*/ 184150 w 241300"/>
              <a:gd name="connsiteY1" fmla="*/ 63500 h 159500"/>
              <a:gd name="connsiteX2" fmla="*/ 114300 w 241300"/>
              <a:gd name="connsiteY2" fmla="*/ 158750 h 159500"/>
              <a:gd name="connsiteX3" fmla="*/ 0 w 241300"/>
              <a:gd name="connsiteY3" fmla="*/ 0 h 159500"/>
            </a:gdLst>
            <a:ahLst/>
            <a:cxnLst>
              <a:cxn ang="0">
                <a:pos x="connsiteX0" y="connsiteY0"/>
              </a:cxn>
              <a:cxn ang="0">
                <a:pos x="connsiteX1" y="connsiteY1"/>
              </a:cxn>
              <a:cxn ang="0">
                <a:pos x="connsiteX2" y="connsiteY2"/>
              </a:cxn>
              <a:cxn ang="0">
                <a:pos x="connsiteX3" y="connsiteY3"/>
              </a:cxn>
            </a:cxnLst>
            <a:rect l="l" t="t" r="r" b="b"/>
            <a:pathLst>
              <a:path w="241300" h="159500">
                <a:moveTo>
                  <a:pt x="241300" y="152400"/>
                </a:moveTo>
                <a:cubicBezTo>
                  <a:pt x="223308" y="107421"/>
                  <a:pt x="205317" y="62442"/>
                  <a:pt x="184150" y="63500"/>
                </a:cubicBezTo>
                <a:cubicBezTo>
                  <a:pt x="162983" y="64558"/>
                  <a:pt x="144992" y="169333"/>
                  <a:pt x="114300" y="158750"/>
                </a:cubicBezTo>
                <a:cubicBezTo>
                  <a:pt x="83608" y="148167"/>
                  <a:pt x="0" y="0"/>
                  <a:pt x="0" y="0"/>
                </a:cubicBezTo>
              </a:path>
            </a:pathLst>
          </a:cu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Freeform 15"/>
          <p:cNvSpPr/>
          <p:nvPr/>
        </p:nvSpPr>
        <p:spPr>
          <a:xfrm>
            <a:off x="5102578" y="1500370"/>
            <a:ext cx="40922" cy="127000"/>
          </a:xfrm>
          <a:custGeom>
            <a:avLst/>
            <a:gdLst>
              <a:gd name="connsiteX0" fmla="*/ 40922 w 40922"/>
              <a:gd name="connsiteY0" fmla="*/ 0 h 127000"/>
              <a:gd name="connsiteX1" fmla="*/ 2822 w 40922"/>
              <a:gd name="connsiteY1" fmla="*/ 76200 h 127000"/>
              <a:gd name="connsiteX2" fmla="*/ 2822 w 40922"/>
              <a:gd name="connsiteY2" fmla="*/ 127000 h 127000"/>
            </a:gdLst>
            <a:ahLst/>
            <a:cxnLst>
              <a:cxn ang="0">
                <a:pos x="connsiteX0" y="connsiteY0"/>
              </a:cxn>
              <a:cxn ang="0">
                <a:pos x="connsiteX1" y="connsiteY1"/>
              </a:cxn>
              <a:cxn ang="0">
                <a:pos x="connsiteX2" y="connsiteY2"/>
              </a:cxn>
            </a:cxnLst>
            <a:rect l="l" t="t" r="r" b="b"/>
            <a:pathLst>
              <a:path w="40922" h="127000">
                <a:moveTo>
                  <a:pt x="40922" y="0"/>
                </a:moveTo>
                <a:cubicBezTo>
                  <a:pt x="25047" y="27516"/>
                  <a:pt x="9172" y="55033"/>
                  <a:pt x="2822" y="76200"/>
                </a:cubicBezTo>
                <a:cubicBezTo>
                  <a:pt x="-3528" y="97367"/>
                  <a:pt x="2822" y="127000"/>
                  <a:pt x="2822" y="127000"/>
                </a:cubicBezTo>
              </a:path>
            </a:pathLst>
          </a:cu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8" name="TextBox 37"/>
          <p:cNvSpPr txBox="1"/>
          <p:nvPr/>
        </p:nvSpPr>
        <p:spPr>
          <a:xfrm>
            <a:off x="367673" y="2142667"/>
            <a:ext cx="3982077" cy="2062103"/>
          </a:xfrm>
          <a:prstGeom prst="rect">
            <a:avLst/>
          </a:prstGeom>
          <a:noFill/>
        </p:spPr>
        <p:txBody>
          <a:bodyPr wrap="square" rtlCol="0">
            <a:spAutoFit/>
          </a:bodyPr>
          <a:lstStyle/>
          <a:p>
            <a:r>
              <a:rPr lang="en-US" sz="2800" dirty="0">
                <a:solidFill>
                  <a:srgbClr val="FF0000"/>
                </a:solidFill>
                <a:latin typeface="Apple Chancery"/>
                <a:cs typeface="Apple Chancery"/>
              </a:rPr>
              <a:t>If </a:t>
            </a:r>
            <a:r>
              <a:rPr lang="en-US" sz="2000" dirty="0">
                <a:latin typeface="Times New Roman"/>
                <a:cs typeface="Times New Roman"/>
              </a:rPr>
              <a:t>the angle     is </a:t>
            </a:r>
            <a:r>
              <a:rPr lang="en-US" sz="2000" dirty="0">
                <a:solidFill>
                  <a:srgbClr val="FF0000"/>
                </a:solidFill>
                <a:latin typeface="Times New Roman"/>
                <a:cs typeface="Times New Roman"/>
              </a:rPr>
              <a:t>small</a:t>
            </a:r>
            <a:r>
              <a:rPr lang="en-US" sz="2000" dirty="0">
                <a:latin typeface="Times New Roman"/>
                <a:cs typeface="Times New Roman"/>
              </a:rPr>
              <a:t> (i.e., with the wheels turned just a bit), the </a:t>
            </a:r>
            <a:r>
              <a:rPr lang="en-US" sz="2000" dirty="0">
                <a:solidFill>
                  <a:srgbClr val="FF0000"/>
                </a:solidFill>
                <a:latin typeface="Times New Roman"/>
                <a:cs typeface="Times New Roman"/>
              </a:rPr>
              <a:t>radius of </a:t>
            </a:r>
            <a:r>
              <a:rPr lang="en-US" sz="2000" dirty="0">
                <a:latin typeface="Times New Roman"/>
                <a:cs typeface="Times New Roman"/>
              </a:rPr>
              <a:t>the arc is </a:t>
            </a:r>
            <a:r>
              <a:rPr lang="en-US" sz="2000" dirty="0">
                <a:solidFill>
                  <a:srgbClr val="FF0000"/>
                </a:solidFill>
                <a:latin typeface="Times New Roman"/>
                <a:cs typeface="Times New Roman"/>
              </a:rPr>
              <a:t>huge</a:t>
            </a:r>
            <a:r>
              <a:rPr lang="en-US" sz="2000" dirty="0">
                <a:latin typeface="Times New Roman"/>
                <a:cs typeface="Times New Roman"/>
              </a:rPr>
              <a:t> and the </a:t>
            </a:r>
            <a:r>
              <a:rPr lang="en-US" sz="2000" dirty="0">
                <a:solidFill>
                  <a:srgbClr val="0000FF"/>
                </a:solidFill>
                <a:latin typeface="Times New Roman"/>
                <a:cs typeface="Times New Roman"/>
              </a:rPr>
              <a:t>static frictional force </a:t>
            </a:r>
            <a:r>
              <a:rPr lang="en-US" sz="2000" dirty="0">
                <a:latin typeface="Times New Roman"/>
                <a:cs typeface="Times New Roman"/>
              </a:rPr>
              <a:t>is almost </a:t>
            </a:r>
            <a:r>
              <a:rPr lang="en-US" sz="2000" dirty="0">
                <a:solidFill>
                  <a:srgbClr val="0000FF"/>
                </a:solidFill>
                <a:latin typeface="Times New Roman"/>
                <a:cs typeface="Times New Roman"/>
              </a:rPr>
              <a:t>entirely</a:t>
            </a:r>
            <a:r>
              <a:rPr lang="en-US" sz="2000" dirty="0">
                <a:latin typeface="Times New Roman"/>
                <a:cs typeface="Times New Roman"/>
              </a:rPr>
              <a:t> directed in the center seeking (</a:t>
            </a:r>
            <a:r>
              <a:rPr lang="en-US" sz="2000" dirty="0">
                <a:solidFill>
                  <a:srgbClr val="0000FF"/>
                </a:solidFill>
                <a:latin typeface="Times New Roman"/>
                <a:cs typeface="Times New Roman"/>
              </a:rPr>
              <a:t>centripetal</a:t>
            </a:r>
            <a:r>
              <a:rPr lang="en-US" sz="2000" dirty="0">
                <a:latin typeface="Times New Roman"/>
                <a:cs typeface="Times New Roman"/>
              </a:rPr>
              <a:t>) direction. </a:t>
            </a:r>
          </a:p>
        </p:txBody>
      </p:sp>
      <p:graphicFrame>
        <p:nvGraphicFramePr>
          <p:cNvPr id="39" name="Object 2"/>
          <p:cNvGraphicFramePr>
            <a:graphicFrameLocks noChangeAspect="1"/>
          </p:cNvGraphicFramePr>
          <p:nvPr/>
        </p:nvGraphicFramePr>
        <p:xfrm>
          <a:off x="1816624" y="2311400"/>
          <a:ext cx="215332" cy="303803"/>
        </p:xfrm>
        <a:graphic>
          <a:graphicData uri="http://schemas.openxmlformats.org/presentationml/2006/ole">
            <mc:AlternateContent xmlns:mc="http://schemas.openxmlformats.org/markup-compatibility/2006">
              <mc:Choice xmlns:v="urn:schemas-microsoft-com:vml" Requires="v">
                <p:oleObj spid="_x0000_s7308" name="Equation" r:id="rId15" imgW="127000" imgH="177800" progId="Equation.DSMT4">
                  <p:embed/>
                </p:oleObj>
              </mc:Choice>
              <mc:Fallback>
                <p:oleObj name="Equation" r:id="rId15" imgW="127000" imgH="177800" progId="Equation.DSMT4">
                  <p:embed/>
                  <p:pic>
                    <p:nvPicPr>
                      <p:cNvPr id="39" name="Object 2"/>
                      <p:cNvPicPr>
                        <a:picLocks noChangeAspect="1" noChangeArrowheads="1"/>
                      </p:cNvPicPr>
                      <p:nvPr/>
                    </p:nvPicPr>
                    <p:blipFill>
                      <a:blip r:embed="rId16"/>
                      <a:srcRect/>
                      <a:stretch>
                        <a:fillRect/>
                      </a:stretch>
                    </p:blipFill>
                    <p:spPr bwMode="auto">
                      <a:xfrm>
                        <a:off x="1816624" y="2311400"/>
                        <a:ext cx="215332" cy="303803"/>
                      </a:xfrm>
                      <a:prstGeom prst="rect">
                        <a:avLst/>
                      </a:prstGeom>
                      <a:noFill/>
                      <a:ln>
                        <a:noFill/>
                      </a:ln>
                    </p:spPr>
                  </p:pic>
                </p:oleObj>
              </mc:Fallback>
            </mc:AlternateContent>
          </a:graphicData>
        </a:graphic>
      </p:graphicFrame>
      <p:sp>
        <p:nvSpPr>
          <p:cNvPr id="40" name="TextBox 39"/>
          <p:cNvSpPr txBox="1"/>
          <p:nvPr/>
        </p:nvSpPr>
        <p:spPr>
          <a:xfrm>
            <a:off x="367673" y="4344470"/>
            <a:ext cx="4566364" cy="1631216"/>
          </a:xfrm>
          <a:prstGeom prst="rect">
            <a:avLst/>
          </a:prstGeom>
          <a:noFill/>
        </p:spPr>
        <p:txBody>
          <a:bodyPr wrap="square" rtlCol="0">
            <a:spAutoFit/>
          </a:bodyPr>
          <a:lstStyle/>
          <a:p>
            <a:r>
              <a:rPr lang="en-US" sz="2000" dirty="0">
                <a:solidFill>
                  <a:srgbClr val="FF0000"/>
                </a:solidFill>
                <a:latin typeface="Apple Chancery"/>
                <a:cs typeface="Apple Chancery"/>
              </a:rPr>
              <a:t>In that case, </a:t>
            </a:r>
            <a:r>
              <a:rPr lang="en-US" sz="2000" dirty="0">
                <a:latin typeface="Times New Roman"/>
                <a:cs typeface="Times New Roman"/>
              </a:rPr>
              <a:t>we assume that </a:t>
            </a:r>
            <a:r>
              <a:rPr lang="en-US" sz="2000" dirty="0">
                <a:solidFill>
                  <a:srgbClr val="0000FF"/>
                </a:solidFill>
                <a:latin typeface="Times New Roman"/>
                <a:cs typeface="Times New Roman"/>
              </a:rPr>
              <a:t>ALL of the static frictional force is centripetal</a:t>
            </a:r>
            <a:r>
              <a:rPr lang="en-US" sz="2000" dirty="0">
                <a:latin typeface="Times New Roman"/>
                <a:cs typeface="Times New Roman"/>
              </a:rPr>
              <a:t>.  </a:t>
            </a:r>
          </a:p>
          <a:p>
            <a:endParaRPr lang="en-US" sz="2000" dirty="0">
              <a:latin typeface="Times New Roman"/>
              <a:cs typeface="Times New Roman"/>
            </a:endParaRPr>
          </a:p>
          <a:p>
            <a:r>
              <a:rPr lang="en-US" sz="2000" i="1" dirty="0">
                <a:solidFill>
                  <a:srgbClr val="0000FF"/>
                </a:solidFill>
                <a:latin typeface="Times New Roman"/>
                <a:cs typeface="Times New Roman"/>
              </a:rPr>
              <a:t>That is the standard assumption made in these problems.</a:t>
            </a:r>
          </a:p>
        </p:txBody>
      </p:sp>
    </p:spTree>
    <p:extLst>
      <p:ext uri="{BB962C8B-B14F-4D97-AF65-F5344CB8AC3E}">
        <p14:creationId xmlns:p14="http://schemas.microsoft.com/office/powerpoint/2010/main" val="933415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0"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22960" y="286604"/>
            <a:ext cx="7543800" cy="864863"/>
          </a:xfrm>
        </p:spPr>
        <p:txBody>
          <a:bodyPr/>
          <a:lstStyle/>
          <a:p>
            <a:r>
              <a:rPr lang="en-US" dirty="0"/>
              <a:t>Car on a flat curve - solution</a:t>
            </a:r>
          </a:p>
        </p:txBody>
      </p:sp>
      <p:sp>
        <p:nvSpPr>
          <p:cNvPr id="4" name="Text Box 4"/>
          <p:cNvSpPr txBox="1">
            <a:spLocks noChangeArrowheads="1"/>
          </p:cNvSpPr>
          <p:nvPr/>
        </p:nvSpPr>
        <p:spPr bwMode="auto">
          <a:xfrm>
            <a:off x="323385" y="1389367"/>
            <a:ext cx="853839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200" dirty="0">
                <a:latin typeface="Palatino Linotype" charset="0"/>
                <a:ea typeface="Palatino Linotype" charset="0"/>
                <a:cs typeface="Palatino Linotype" charset="0"/>
              </a:rPr>
              <a:t>Start with a free body diagram as viewed from the front of the car:</a:t>
            </a:r>
          </a:p>
        </p:txBody>
      </p:sp>
      <p:graphicFrame>
        <p:nvGraphicFramePr>
          <p:cNvPr id="8" name="Object 2"/>
          <p:cNvGraphicFramePr>
            <a:graphicFrameLocks noChangeAspect="1"/>
          </p:cNvGraphicFramePr>
          <p:nvPr/>
        </p:nvGraphicFramePr>
        <p:xfrm>
          <a:off x="4333875" y="2219450"/>
          <a:ext cx="247650" cy="228600"/>
        </p:xfrm>
        <a:graphic>
          <a:graphicData uri="http://schemas.openxmlformats.org/presentationml/2006/ole">
            <mc:AlternateContent xmlns:mc="http://schemas.openxmlformats.org/markup-compatibility/2006">
              <mc:Choice xmlns:v="urn:schemas-microsoft-com:vml" Requires="v">
                <p:oleObj spid="_x0000_s2145" name="Equation" r:id="rId3" imgW="165100" imgH="152400" progId="Equation.DSMT4">
                  <p:embed/>
                </p:oleObj>
              </mc:Choice>
              <mc:Fallback>
                <p:oleObj name="Equation" r:id="rId3" imgW="165100" imgH="152400" progId="Equation.DSMT4">
                  <p:embed/>
                  <p:pic>
                    <p:nvPicPr>
                      <p:cNvPr id="8"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3875" y="2219450"/>
                        <a:ext cx="247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9" name="Rectangle 28"/>
          <p:cNvSpPr>
            <a:spLocks noChangeArrowheads="1"/>
          </p:cNvSpPr>
          <p:nvPr/>
        </p:nvSpPr>
        <p:spPr bwMode="auto">
          <a:xfrm>
            <a:off x="3876675" y="2657600"/>
            <a:ext cx="609600" cy="304800"/>
          </a:xfrm>
          <a:prstGeom prst="rect">
            <a:avLst/>
          </a:prstGeom>
          <a:solidFill>
            <a:srgbClr val="FF0000"/>
          </a:solidFill>
          <a:ln w="12700">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10" name="Text Box 4"/>
          <p:cNvSpPr txBox="1">
            <a:spLocks noChangeArrowheads="1"/>
          </p:cNvSpPr>
          <p:nvPr/>
        </p:nvSpPr>
        <p:spPr bwMode="auto">
          <a:xfrm>
            <a:off x="1058070" y="2216935"/>
            <a:ext cx="3200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800" dirty="0"/>
              <a:t>As viewed head-on:</a:t>
            </a:r>
          </a:p>
        </p:txBody>
      </p:sp>
      <p:cxnSp>
        <p:nvCxnSpPr>
          <p:cNvPr id="11" name="Straight Arrow Connector 14"/>
          <p:cNvCxnSpPr>
            <a:cxnSpLocks noChangeShapeType="1"/>
          </p:cNvCxnSpPr>
          <p:nvPr/>
        </p:nvCxnSpPr>
        <p:spPr bwMode="auto">
          <a:xfrm rot="5400000" flipH="1" flipV="1">
            <a:off x="3838576" y="2314700"/>
            <a:ext cx="685800" cy="3175"/>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2" name="Straight Arrow Connector 15"/>
          <p:cNvCxnSpPr>
            <a:cxnSpLocks noChangeShapeType="1"/>
          </p:cNvCxnSpPr>
          <p:nvPr/>
        </p:nvCxnSpPr>
        <p:spPr bwMode="auto">
          <a:xfrm rot="16200000" flipH="1">
            <a:off x="3840163" y="3305300"/>
            <a:ext cx="684212" cy="1588"/>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graphicFrame>
        <p:nvGraphicFramePr>
          <p:cNvPr id="13" name="Object 3"/>
          <p:cNvGraphicFramePr>
            <a:graphicFrameLocks noChangeAspect="1"/>
          </p:cNvGraphicFramePr>
          <p:nvPr/>
        </p:nvGraphicFramePr>
        <p:xfrm>
          <a:off x="3724275" y="3257675"/>
          <a:ext cx="361950" cy="247650"/>
        </p:xfrm>
        <a:graphic>
          <a:graphicData uri="http://schemas.openxmlformats.org/presentationml/2006/ole">
            <mc:AlternateContent xmlns:mc="http://schemas.openxmlformats.org/markup-compatibility/2006">
              <mc:Choice xmlns:v="urn:schemas-microsoft-com:vml" Requires="v">
                <p:oleObj spid="_x0000_s2146" name="Equation" r:id="rId5" imgW="241300" imgH="165100" progId="Equation.DSMT4">
                  <p:embed/>
                </p:oleObj>
              </mc:Choice>
              <mc:Fallback>
                <p:oleObj name="Equation" r:id="rId5" imgW="241300" imgH="165100" progId="Equation.DSMT4">
                  <p:embed/>
                  <p:pic>
                    <p:nvPicPr>
                      <p:cNvPr id="13"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24275" y="3257675"/>
                        <a:ext cx="36195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cxnSp>
        <p:nvCxnSpPr>
          <p:cNvPr id="14" name="Straight Arrow Connector 18"/>
          <p:cNvCxnSpPr>
            <a:cxnSpLocks noChangeShapeType="1"/>
          </p:cNvCxnSpPr>
          <p:nvPr/>
        </p:nvCxnSpPr>
        <p:spPr bwMode="auto">
          <a:xfrm flipV="1">
            <a:off x="4638675" y="2962400"/>
            <a:ext cx="685800" cy="1588"/>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graphicFrame>
        <p:nvGraphicFramePr>
          <p:cNvPr id="15" name="Object 4"/>
          <p:cNvGraphicFramePr>
            <a:graphicFrameLocks noChangeAspect="1"/>
          </p:cNvGraphicFramePr>
          <p:nvPr/>
        </p:nvGraphicFramePr>
        <p:xfrm>
          <a:off x="4714875" y="3086225"/>
          <a:ext cx="819150" cy="304800"/>
        </p:xfrm>
        <a:graphic>
          <a:graphicData uri="http://schemas.openxmlformats.org/presentationml/2006/ole">
            <mc:AlternateContent xmlns:mc="http://schemas.openxmlformats.org/markup-compatibility/2006">
              <mc:Choice xmlns:v="urn:schemas-microsoft-com:vml" Requires="v">
                <p:oleObj spid="_x0000_s2147" name="Equation" r:id="rId7" imgW="546100" imgH="203200" progId="Equation.DSMT4">
                  <p:embed/>
                </p:oleObj>
              </mc:Choice>
              <mc:Fallback>
                <p:oleObj name="Equation" r:id="rId7" imgW="546100" imgH="203200" progId="Equation.DSMT4">
                  <p:embed/>
                  <p:pic>
                    <p:nvPicPr>
                      <p:cNvPr id="15"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14875" y="3086225"/>
                        <a:ext cx="81915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6" name="Text Box 4"/>
          <p:cNvSpPr txBox="1">
            <a:spLocks noChangeArrowheads="1"/>
          </p:cNvSpPr>
          <p:nvPr/>
        </p:nvSpPr>
        <p:spPr bwMode="auto">
          <a:xfrm>
            <a:off x="323385" y="3860068"/>
            <a:ext cx="85320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800" dirty="0"/>
              <a:t>As the static frictional force is in the center seeking direction, N.S.L. becomes:</a:t>
            </a:r>
          </a:p>
        </p:txBody>
      </p:sp>
      <p:graphicFrame>
        <p:nvGraphicFramePr>
          <p:cNvPr id="17" name="Object 5"/>
          <p:cNvGraphicFramePr>
            <a:graphicFrameLocks noChangeAspect="1"/>
          </p:cNvGraphicFramePr>
          <p:nvPr>
            <p:extLst>
              <p:ext uri="{D42A27DB-BD31-4B8C-83A1-F6EECF244321}">
                <p14:modId xmlns:p14="http://schemas.microsoft.com/office/powerpoint/2010/main" val="1772675219"/>
              </p:ext>
            </p:extLst>
          </p:nvPr>
        </p:nvGraphicFramePr>
        <p:xfrm>
          <a:off x="2075985" y="4370132"/>
          <a:ext cx="2495550" cy="1885950"/>
        </p:xfrm>
        <a:graphic>
          <a:graphicData uri="http://schemas.openxmlformats.org/presentationml/2006/ole">
            <mc:AlternateContent xmlns:mc="http://schemas.openxmlformats.org/markup-compatibility/2006">
              <mc:Choice xmlns:v="urn:schemas-microsoft-com:vml" Requires="v">
                <p:oleObj spid="_x0000_s2148" name="Equation" r:id="rId9" imgW="1663700" imgH="1257300" progId="Equation.DSMT4">
                  <p:embed/>
                </p:oleObj>
              </mc:Choice>
              <mc:Fallback>
                <p:oleObj name="Equation" r:id="rId9" imgW="1663700" imgH="1257300" progId="Equation.DSMT4">
                  <p:embed/>
                  <p:pic>
                    <p:nvPicPr>
                      <p:cNvPr id="17"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75985" y="4370132"/>
                        <a:ext cx="2495550" cy="188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3" name="TextBox 2"/>
          <p:cNvSpPr txBox="1"/>
          <p:nvPr/>
        </p:nvSpPr>
        <p:spPr>
          <a:xfrm>
            <a:off x="5113867" y="4402667"/>
            <a:ext cx="3747911" cy="923330"/>
          </a:xfrm>
          <a:prstGeom prst="rect">
            <a:avLst/>
          </a:prstGeom>
          <a:noFill/>
        </p:spPr>
        <p:txBody>
          <a:bodyPr wrap="square" rtlCol="0">
            <a:spAutoFit/>
          </a:bodyPr>
          <a:lstStyle/>
          <a:p>
            <a:r>
              <a:rPr lang="en-US" dirty="0">
                <a:solidFill>
                  <a:srgbClr val="FF0000"/>
                </a:solidFill>
                <a:latin typeface="Palatino Linotype" charset="0"/>
                <a:ea typeface="Palatino Linotype" charset="0"/>
                <a:cs typeface="Palatino Linotype" charset="0"/>
              </a:rPr>
              <a:t>Follow up question: if the radius of the curve doubles, by how much does the </a:t>
            </a:r>
            <a:r>
              <a:rPr lang="en-US">
                <a:solidFill>
                  <a:srgbClr val="FF0000"/>
                </a:solidFill>
                <a:latin typeface="Palatino Linotype" charset="0"/>
                <a:ea typeface="Palatino Linotype" charset="0"/>
                <a:cs typeface="Palatino Linotype" charset="0"/>
              </a:rPr>
              <a:t>critical velocity change?</a:t>
            </a:r>
          </a:p>
        </p:txBody>
      </p:sp>
      <mc:AlternateContent xmlns:mc="http://schemas.openxmlformats.org/markup-compatibility/2006" xmlns:a14="http://schemas.microsoft.com/office/drawing/2010/main">
        <mc:Choice Requires="a14">
          <p:sp>
            <p:nvSpPr>
              <p:cNvPr id="5" name="TextBox 4"/>
              <p:cNvSpPr txBox="1"/>
              <p:nvPr/>
            </p:nvSpPr>
            <p:spPr>
              <a:xfrm>
                <a:off x="5689600" y="5362222"/>
                <a:ext cx="3183467" cy="855042"/>
              </a:xfrm>
              <a:prstGeom prst="rect">
                <a:avLst/>
              </a:prstGeom>
              <a:noFill/>
            </p:spPr>
            <p:txBody>
              <a:bodyPr wrap="square" rtlCol="0">
                <a:spAutoFit/>
              </a:bodyPr>
              <a:lstStyle/>
              <a:p>
                <a:r>
                  <a:rPr lang="en-US" sz="1600" dirty="0">
                    <a:solidFill>
                      <a:srgbClr val="0070C0"/>
                    </a:solidFill>
                  </a:rPr>
                  <a:t>V is 1.41 times bigger </a:t>
                </a:r>
                <a:r>
                  <a:rPr lang="mr-IN" sz="1600" dirty="0">
                    <a:solidFill>
                      <a:srgbClr val="0070C0"/>
                    </a:solidFill>
                  </a:rPr>
                  <a:t>–</a:t>
                </a:r>
                <a:r>
                  <a:rPr lang="en-US" sz="1600" dirty="0">
                    <a:solidFill>
                      <a:srgbClr val="0070C0"/>
                    </a:solidFill>
                  </a:rPr>
                  <a:t> v is proportional to </a:t>
                </a:r>
                <a14:m>
                  <m:oMath xmlns:m="http://schemas.openxmlformats.org/officeDocument/2006/math">
                    <m:rad>
                      <m:radPr>
                        <m:degHide m:val="on"/>
                        <m:ctrlPr>
                          <a:rPr lang="en-US" sz="1600" i="1" smtClean="0">
                            <a:solidFill>
                              <a:srgbClr val="0070C0"/>
                            </a:solidFill>
                            <a:latin typeface="Cambria Math" panose="02040503050406030204" pitchFamily="18" charset="0"/>
                          </a:rPr>
                        </m:ctrlPr>
                      </m:radPr>
                      <m:deg/>
                      <m:e>
                        <m:r>
                          <a:rPr lang="en-US" sz="1600" b="0" i="1" smtClean="0">
                            <a:solidFill>
                              <a:srgbClr val="0070C0"/>
                            </a:solidFill>
                            <a:latin typeface="Cambria Math" charset="0"/>
                          </a:rPr>
                          <m:t>2</m:t>
                        </m:r>
                      </m:e>
                    </m:rad>
                  </m:oMath>
                </a14:m>
                <a:r>
                  <a:rPr lang="en-US" sz="1600" dirty="0">
                    <a:solidFill>
                      <a:srgbClr val="0070C0"/>
                    </a:solidFill>
                  </a:rPr>
                  <a:t>. Doubling radius does NOT double velocity.</a:t>
                </a:r>
              </a:p>
            </p:txBody>
          </p:sp>
        </mc:Choice>
        <mc:Fallback xmlns="">
          <p:sp>
            <p:nvSpPr>
              <p:cNvPr id="5" name="TextBox 4"/>
              <p:cNvSpPr txBox="1">
                <a:spLocks noRot="1" noChangeAspect="1" noMove="1" noResize="1" noEditPoints="1" noAdjustHandles="1" noChangeArrowheads="1" noChangeShapeType="1" noTextEdit="1"/>
              </p:cNvSpPr>
              <p:nvPr/>
            </p:nvSpPr>
            <p:spPr>
              <a:xfrm>
                <a:off x="5689600" y="5362222"/>
                <a:ext cx="3183467" cy="855042"/>
              </a:xfrm>
              <a:prstGeom prst="rect">
                <a:avLst/>
              </a:prstGeom>
              <a:blipFill rotWithShape="0">
                <a:blip r:embed="rId11"/>
                <a:stretch>
                  <a:fillRect l="-956" t="-2143" r="-382" b="-8571"/>
                </a:stretch>
              </a:blipFill>
            </p:spPr>
            <p:txBody>
              <a:bodyPr/>
              <a:lstStyle/>
              <a:p>
                <a:r>
                  <a:rPr lang="en-US">
                    <a:noFill/>
                  </a:rPr>
                  <a:t> </a:t>
                </a:r>
              </a:p>
            </p:txBody>
          </p:sp>
        </mc:Fallback>
      </mc:AlternateContent>
    </p:spTree>
    <p:extLst>
      <p:ext uri="{BB962C8B-B14F-4D97-AF65-F5344CB8AC3E}">
        <p14:creationId xmlns:p14="http://schemas.microsoft.com/office/powerpoint/2010/main" val="553115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6" name="Straight Connector 65"/>
          <p:cNvCxnSpPr/>
          <p:nvPr/>
        </p:nvCxnSpPr>
        <p:spPr>
          <a:xfrm>
            <a:off x="676275" y="4763038"/>
            <a:ext cx="958850" cy="0"/>
          </a:xfrm>
          <a:prstGeom prst="line">
            <a:avLst/>
          </a:prstGeom>
          <a:ln w="9525" cmpd="sng">
            <a:solidFill>
              <a:srgbClr val="00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flipH="1" flipV="1">
            <a:off x="1146176" y="4209391"/>
            <a:ext cx="674" cy="1404009"/>
          </a:xfrm>
          <a:prstGeom prst="line">
            <a:avLst/>
          </a:prstGeom>
          <a:ln w="9525" cmpd="sng">
            <a:solidFill>
              <a:srgbClr val="000000"/>
            </a:solidFill>
            <a:prstDash val="lgDash"/>
          </a:ln>
          <a:effectLst/>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914400" y="4609501"/>
            <a:ext cx="469900" cy="305399"/>
          </a:xfrm>
          <a:prstGeom prst="rect">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0" y="0"/>
            <a:ext cx="9144000"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8542337" y="6372810"/>
            <a:ext cx="444499" cy="276999"/>
          </a:xfrm>
          <a:prstGeom prst="rect">
            <a:avLst/>
          </a:prstGeom>
          <a:noFill/>
        </p:spPr>
        <p:txBody>
          <a:bodyPr wrap="square" rtlCol="0">
            <a:spAutoFit/>
          </a:bodyPr>
          <a:lstStyle/>
          <a:p>
            <a:r>
              <a:rPr lang="en-US" sz="1200" dirty="0">
                <a:latin typeface="Times New Roman"/>
                <a:cs typeface="Times New Roman"/>
              </a:rPr>
              <a:t>46.)</a:t>
            </a:r>
          </a:p>
        </p:txBody>
      </p:sp>
      <p:sp>
        <p:nvSpPr>
          <p:cNvPr id="40" name="TextBox 39"/>
          <p:cNvSpPr txBox="1"/>
          <p:nvPr/>
        </p:nvSpPr>
        <p:spPr>
          <a:xfrm>
            <a:off x="204389" y="402897"/>
            <a:ext cx="4532711" cy="1446550"/>
          </a:xfrm>
          <a:prstGeom prst="rect">
            <a:avLst/>
          </a:prstGeom>
          <a:noFill/>
          <a:ln>
            <a:noFill/>
          </a:ln>
        </p:spPr>
        <p:txBody>
          <a:bodyPr wrap="square" rtlCol="0">
            <a:spAutoFit/>
          </a:bodyPr>
          <a:lstStyle/>
          <a:p>
            <a:r>
              <a:rPr lang="en-US" sz="2800" dirty="0">
                <a:solidFill>
                  <a:srgbClr val="FF0000"/>
                </a:solidFill>
                <a:latin typeface="Apple Chancery"/>
                <a:cs typeface="Apple Chancery"/>
              </a:rPr>
              <a:t>Consider </a:t>
            </a:r>
            <a:r>
              <a:rPr lang="en-US" sz="2000" dirty="0">
                <a:solidFill>
                  <a:srgbClr val="000000"/>
                </a:solidFill>
                <a:latin typeface="Times New Roman"/>
                <a:cs typeface="Times New Roman"/>
              </a:rPr>
              <a:t>a </a:t>
            </a:r>
            <a:r>
              <a:rPr lang="en-US" sz="2000" dirty="0">
                <a:solidFill>
                  <a:srgbClr val="0000FF"/>
                </a:solidFill>
                <a:latin typeface="Times New Roman"/>
                <a:cs typeface="Times New Roman"/>
              </a:rPr>
              <a:t>100 kg rollercoaster car </a:t>
            </a:r>
            <a:r>
              <a:rPr lang="en-US" sz="2000" dirty="0">
                <a:solidFill>
                  <a:srgbClr val="000000"/>
                </a:solidFill>
                <a:latin typeface="Times New Roman"/>
                <a:cs typeface="Times New Roman"/>
              </a:rPr>
              <a:t>traveling inverted through the top of a vertically oriented circular loop of radius 20 meters.  </a:t>
            </a:r>
            <a:endParaRPr lang="en-US" sz="2000" dirty="0">
              <a:solidFill>
                <a:srgbClr val="FF0000"/>
              </a:solidFill>
              <a:latin typeface="Apple Chancery"/>
              <a:cs typeface="Apple Chancery"/>
            </a:endParaRPr>
          </a:p>
        </p:txBody>
      </p:sp>
      <p:sp>
        <p:nvSpPr>
          <p:cNvPr id="100" name="TextBox 99"/>
          <p:cNvSpPr txBox="1"/>
          <p:nvPr/>
        </p:nvSpPr>
        <p:spPr>
          <a:xfrm>
            <a:off x="418702" y="1995677"/>
            <a:ext cx="4042811" cy="1323439"/>
          </a:xfrm>
          <a:prstGeom prst="rect">
            <a:avLst/>
          </a:prstGeom>
          <a:noFill/>
          <a:ln>
            <a:noFill/>
          </a:ln>
        </p:spPr>
        <p:txBody>
          <a:bodyPr wrap="square" rtlCol="0">
            <a:spAutoFit/>
          </a:bodyPr>
          <a:lstStyle/>
          <a:p>
            <a:r>
              <a:rPr lang="en-US" sz="2000" dirty="0">
                <a:solidFill>
                  <a:srgbClr val="0000FF"/>
                </a:solidFill>
                <a:latin typeface="Apple Chancery"/>
                <a:cs typeface="Apple Chancery"/>
              </a:rPr>
              <a:t>a.) At what speed </a:t>
            </a:r>
            <a:r>
              <a:rPr lang="en-US" sz="2000" dirty="0">
                <a:latin typeface="Times New Roman"/>
                <a:cs typeface="Times New Roman"/>
              </a:rPr>
              <a:t>should the car travel through the top of the loop if the track is not to supply any force on the car?</a:t>
            </a:r>
            <a:endParaRPr lang="en-US" sz="2000" dirty="0">
              <a:solidFill>
                <a:srgbClr val="FF0000"/>
              </a:solidFill>
              <a:latin typeface="Apple Chancery"/>
              <a:cs typeface="Apple Chancery"/>
            </a:endParaRPr>
          </a:p>
        </p:txBody>
      </p:sp>
      <p:sp>
        <p:nvSpPr>
          <p:cNvPr id="124" name="Line 20"/>
          <p:cNvSpPr>
            <a:spLocks noChangeShapeType="1"/>
          </p:cNvSpPr>
          <p:nvPr/>
        </p:nvSpPr>
        <p:spPr bwMode="auto">
          <a:xfrm flipH="1">
            <a:off x="1146176" y="4794788"/>
            <a:ext cx="0" cy="696794"/>
          </a:xfrm>
          <a:prstGeom prst="line">
            <a:avLst/>
          </a:prstGeom>
          <a:noFill/>
          <a:ln w="28575" cmpd="sng">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graphicFrame>
        <p:nvGraphicFramePr>
          <p:cNvPr id="125" name="Object 124"/>
          <p:cNvGraphicFramePr>
            <a:graphicFrameLocks noChangeAspect="1"/>
          </p:cNvGraphicFramePr>
          <p:nvPr/>
        </p:nvGraphicFramePr>
        <p:xfrm>
          <a:off x="1254125" y="5164556"/>
          <a:ext cx="422275" cy="292100"/>
        </p:xfrm>
        <a:graphic>
          <a:graphicData uri="http://schemas.openxmlformats.org/presentationml/2006/ole">
            <mc:AlternateContent xmlns:mc="http://schemas.openxmlformats.org/markup-compatibility/2006">
              <mc:Choice xmlns:v="urn:schemas-microsoft-com:vml" Requires="v">
                <p:oleObj spid="_x0000_s18497" name="Equation" r:id="rId3" imgW="241300" imgH="165100" progId="Equation.DSMT4">
                  <p:embed/>
                </p:oleObj>
              </mc:Choice>
              <mc:Fallback>
                <p:oleObj name="Equation" r:id="rId3" imgW="241300" imgH="165100" progId="Equation.DSMT4">
                  <p:embed/>
                  <p:pic>
                    <p:nvPicPr>
                      <p:cNvPr id="125" name="Object 124"/>
                      <p:cNvPicPr/>
                      <p:nvPr/>
                    </p:nvPicPr>
                    <p:blipFill>
                      <a:blip r:embed="rId4"/>
                      <a:stretch>
                        <a:fillRect/>
                      </a:stretch>
                    </p:blipFill>
                    <p:spPr>
                      <a:xfrm>
                        <a:off x="1254125" y="5164556"/>
                        <a:ext cx="422275" cy="292100"/>
                      </a:xfrm>
                      <a:prstGeom prst="rect">
                        <a:avLst/>
                      </a:prstGeom>
                    </p:spPr>
                  </p:pic>
                </p:oleObj>
              </mc:Fallback>
            </mc:AlternateContent>
          </a:graphicData>
        </a:graphic>
      </p:graphicFrame>
      <p:sp>
        <p:nvSpPr>
          <p:cNvPr id="133" name="TextBox 132"/>
          <p:cNvSpPr txBox="1"/>
          <p:nvPr/>
        </p:nvSpPr>
        <p:spPr>
          <a:xfrm>
            <a:off x="115490" y="3595746"/>
            <a:ext cx="703660" cy="707886"/>
          </a:xfrm>
          <a:prstGeom prst="rect">
            <a:avLst/>
          </a:prstGeom>
          <a:noFill/>
          <a:ln>
            <a:noFill/>
          </a:ln>
        </p:spPr>
        <p:txBody>
          <a:bodyPr wrap="square" rtlCol="0">
            <a:spAutoFit/>
          </a:bodyPr>
          <a:lstStyle/>
          <a:p>
            <a:r>
              <a:rPr lang="en-US" sz="2000" dirty="0" err="1">
                <a:latin typeface="Times New Roman"/>
                <a:cs typeface="Times New Roman"/>
              </a:rPr>
              <a:t>f.b.d</a:t>
            </a:r>
            <a:r>
              <a:rPr lang="en-US" sz="2000" dirty="0">
                <a:latin typeface="Times New Roman"/>
                <a:cs typeface="Times New Roman"/>
              </a:rPr>
              <a:t>. </a:t>
            </a:r>
            <a:endParaRPr lang="en-US" sz="2000" dirty="0">
              <a:latin typeface="Apple Chancery"/>
              <a:cs typeface="Apple Chancery"/>
            </a:endParaRPr>
          </a:p>
        </p:txBody>
      </p:sp>
      <p:pic>
        <p:nvPicPr>
          <p:cNvPr id="63" name="Picture 62"/>
          <p:cNvPicPr>
            <a:picLocks noChangeAspect="1"/>
          </p:cNvPicPr>
          <p:nvPr/>
        </p:nvPicPr>
        <p:blipFill>
          <a:blip r:embed="rId5">
            <a:alphaModFix amt="50000"/>
          </a:blip>
          <a:stretch>
            <a:fillRect/>
          </a:stretch>
        </p:blipFill>
        <p:spPr>
          <a:xfrm>
            <a:off x="4737100" y="263143"/>
            <a:ext cx="4025996" cy="2739053"/>
          </a:xfrm>
          <a:prstGeom prst="rect">
            <a:avLst/>
          </a:prstGeom>
        </p:spPr>
      </p:pic>
      <p:graphicFrame>
        <p:nvGraphicFramePr>
          <p:cNvPr id="65" name="Object 64"/>
          <p:cNvGraphicFramePr>
            <a:graphicFrameLocks noChangeAspect="1"/>
          </p:cNvGraphicFramePr>
          <p:nvPr/>
        </p:nvGraphicFramePr>
        <p:xfrm>
          <a:off x="3100388" y="3625850"/>
          <a:ext cx="3771900" cy="2665413"/>
        </p:xfrm>
        <a:graphic>
          <a:graphicData uri="http://schemas.openxmlformats.org/presentationml/2006/ole">
            <mc:AlternateContent xmlns:mc="http://schemas.openxmlformats.org/markup-compatibility/2006">
              <mc:Choice xmlns:v="urn:schemas-microsoft-com:vml" Requires="v">
                <p:oleObj spid="_x0000_s18498" name="Equation" r:id="rId6" imgW="2260600" imgH="1587500" progId="Equation.DSMT4">
                  <p:embed/>
                </p:oleObj>
              </mc:Choice>
              <mc:Fallback>
                <p:oleObj name="Equation" r:id="rId6" imgW="2260600" imgH="1587500" progId="Equation.DSMT4">
                  <p:embed/>
                  <p:pic>
                    <p:nvPicPr>
                      <p:cNvPr id="65" name="Object 64"/>
                      <p:cNvPicPr/>
                      <p:nvPr/>
                    </p:nvPicPr>
                    <p:blipFill>
                      <a:blip r:embed="rId7"/>
                      <a:stretch>
                        <a:fillRect/>
                      </a:stretch>
                    </p:blipFill>
                    <p:spPr>
                      <a:xfrm>
                        <a:off x="3100388" y="3625850"/>
                        <a:ext cx="3771900" cy="2665413"/>
                      </a:xfrm>
                      <a:prstGeom prst="rect">
                        <a:avLst/>
                      </a:prstGeom>
                    </p:spPr>
                  </p:pic>
                </p:oleObj>
              </mc:Fallback>
            </mc:AlternateContent>
          </a:graphicData>
        </a:graphic>
      </p:graphicFrame>
      <p:graphicFrame>
        <p:nvGraphicFramePr>
          <p:cNvPr id="67" name="Object 66"/>
          <p:cNvGraphicFramePr>
            <a:graphicFrameLocks noChangeAspect="1"/>
          </p:cNvGraphicFramePr>
          <p:nvPr/>
        </p:nvGraphicFramePr>
        <p:xfrm>
          <a:off x="1156299" y="4136261"/>
          <a:ext cx="135926" cy="152916"/>
        </p:xfrm>
        <a:graphic>
          <a:graphicData uri="http://schemas.openxmlformats.org/presentationml/2006/ole">
            <mc:AlternateContent xmlns:mc="http://schemas.openxmlformats.org/markup-compatibility/2006">
              <mc:Choice xmlns:v="urn:schemas-microsoft-com:vml" Requires="v">
                <p:oleObj spid="_x0000_s18499" name="Equation" r:id="rId8" imgW="114300" imgH="127000" progId="Equation.DSMT4">
                  <p:embed/>
                </p:oleObj>
              </mc:Choice>
              <mc:Fallback>
                <p:oleObj name="Equation" r:id="rId8" imgW="114300" imgH="127000" progId="Equation.DSMT4">
                  <p:embed/>
                  <p:pic>
                    <p:nvPicPr>
                      <p:cNvPr id="67" name="Object 66"/>
                      <p:cNvPicPr/>
                      <p:nvPr/>
                    </p:nvPicPr>
                    <p:blipFill>
                      <a:blip r:embed="rId9"/>
                      <a:stretch>
                        <a:fillRect/>
                      </a:stretch>
                    </p:blipFill>
                    <p:spPr>
                      <a:xfrm>
                        <a:off x="1156299" y="4136261"/>
                        <a:ext cx="135926" cy="152916"/>
                      </a:xfrm>
                      <a:prstGeom prst="rect">
                        <a:avLst/>
                      </a:prstGeom>
                    </p:spPr>
                  </p:pic>
                </p:oleObj>
              </mc:Fallback>
            </mc:AlternateContent>
          </a:graphicData>
        </a:graphic>
      </p:graphicFrame>
      <p:sp>
        <p:nvSpPr>
          <p:cNvPr id="83" name="Line 20"/>
          <p:cNvSpPr>
            <a:spLocks noChangeShapeType="1"/>
          </p:cNvSpPr>
          <p:nvPr/>
        </p:nvSpPr>
        <p:spPr bwMode="auto">
          <a:xfrm flipH="1">
            <a:off x="6645276" y="1501050"/>
            <a:ext cx="0" cy="696794"/>
          </a:xfrm>
          <a:prstGeom prst="line">
            <a:avLst/>
          </a:prstGeom>
          <a:noFill/>
          <a:ln w="57150" cmpd="sng">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graphicFrame>
        <p:nvGraphicFramePr>
          <p:cNvPr id="84" name="Object 83"/>
          <p:cNvGraphicFramePr>
            <a:graphicFrameLocks noChangeAspect="1"/>
          </p:cNvGraphicFramePr>
          <p:nvPr/>
        </p:nvGraphicFramePr>
        <p:xfrm>
          <a:off x="6780213" y="1950059"/>
          <a:ext cx="422275" cy="292100"/>
        </p:xfrm>
        <a:graphic>
          <a:graphicData uri="http://schemas.openxmlformats.org/presentationml/2006/ole">
            <mc:AlternateContent xmlns:mc="http://schemas.openxmlformats.org/markup-compatibility/2006">
              <mc:Choice xmlns:v="urn:schemas-microsoft-com:vml" Requires="v">
                <p:oleObj spid="_x0000_s18500" name="Equation" r:id="rId10" imgW="241300" imgH="165100" progId="Equation.DSMT4">
                  <p:embed/>
                </p:oleObj>
              </mc:Choice>
              <mc:Fallback>
                <p:oleObj name="Equation" r:id="rId10" imgW="241300" imgH="165100" progId="Equation.DSMT4">
                  <p:embed/>
                  <p:pic>
                    <p:nvPicPr>
                      <p:cNvPr id="84" name="Object 83"/>
                      <p:cNvPicPr/>
                      <p:nvPr/>
                    </p:nvPicPr>
                    <p:blipFill>
                      <a:blip r:embed="rId4"/>
                      <a:stretch>
                        <a:fillRect/>
                      </a:stretch>
                    </p:blipFill>
                    <p:spPr>
                      <a:xfrm>
                        <a:off x="6780213" y="1950059"/>
                        <a:ext cx="422275" cy="292100"/>
                      </a:xfrm>
                      <a:prstGeom prst="rect">
                        <a:avLst/>
                      </a:prstGeom>
                    </p:spPr>
                  </p:pic>
                </p:oleObj>
              </mc:Fallback>
            </mc:AlternateContent>
          </a:graphicData>
        </a:graphic>
      </p:graphicFrame>
    </p:spTree>
    <p:extLst>
      <p:ext uri="{BB962C8B-B14F-4D97-AF65-F5344CB8AC3E}">
        <p14:creationId xmlns:p14="http://schemas.microsoft.com/office/powerpoint/2010/main" val="4049153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0" grpId="0"/>
      <p:bldP spid="124" grpId="0" animBg="1"/>
      <p:bldP spid="133" grpId="0"/>
      <p:bldP spid="8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6" name="Straight Connector 65"/>
          <p:cNvCxnSpPr/>
          <p:nvPr/>
        </p:nvCxnSpPr>
        <p:spPr>
          <a:xfrm>
            <a:off x="876301" y="4171958"/>
            <a:ext cx="958850" cy="0"/>
          </a:xfrm>
          <a:prstGeom prst="line">
            <a:avLst/>
          </a:prstGeom>
          <a:ln w="9525" cmpd="sng">
            <a:solidFill>
              <a:srgbClr val="00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flipH="1" flipV="1">
            <a:off x="1346202" y="3618311"/>
            <a:ext cx="674" cy="1404009"/>
          </a:xfrm>
          <a:prstGeom prst="line">
            <a:avLst/>
          </a:prstGeom>
          <a:ln w="9525" cmpd="sng">
            <a:solidFill>
              <a:srgbClr val="000000"/>
            </a:solidFill>
            <a:prstDash val="lgDash"/>
          </a:ln>
          <a:effectLst/>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1114426" y="4018421"/>
            <a:ext cx="469900" cy="305399"/>
          </a:xfrm>
          <a:prstGeom prst="rect">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0" y="0"/>
            <a:ext cx="9144000"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8542337" y="6372810"/>
            <a:ext cx="444499" cy="276999"/>
          </a:xfrm>
          <a:prstGeom prst="rect">
            <a:avLst/>
          </a:prstGeom>
          <a:noFill/>
        </p:spPr>
        <p:txBody>
          <a:bodyPr wrap="square" rtlCol="0">
            <a:spAutoFit/>
          </a:bodyPr>
          <a:lstStyle/>
          <a:p>
            <a:r>
              <a:rPr lang="en-US" sz="1200" dirty="0">
                <a:latin typeface="Times New Roman"/>
                <a:cs typeface="Times New Roman"/>
              </a:rPr>
              <a:t>47.)</a:t>
            </a:r>
          </a:p>
        </p:txBody>
      </p:sp>
      <p:sp>
        <p:nvSpPr>
          <p:cNvPr id="100" name="TextBox 99"/>
          <p:cNvSpPr txBox="1"/>
          <p:nvPr/>
        </p:nvSpPr>
        <p:spPr>
          <a:xfrm>
            <a:off x="329802" y="408177"/>
            <a:ext cx="4042811" cy="1323439"/>
          </a:xfrm>
          <a:prstGeom prst="rect">
            <a:avLst/>
          </a:prstGeom>
          <a:noFill/>
          <a:ln>
            <a:noFill/>
          </a:ln>
        </p:spPr>
        <p:txBody>
          <a:bodyPr wrap="square" rtlCol="0">
            <a:spAutoFit/>
          </a:bodyPr>
          <a:lstStyle/>
          <a:p>
            <a:r>
              <a:rPr lang="en-US" sz="2000" dirty="0">
                <a:solidFill>
                  <a:srgbClr val="0000FF"/>
                </a:solidFill>
                <a:latin typeface="Apple Chancery"/>
                <a:cs typeface="Apple Chancery"/>
              </a:rPr>
              <a:t>b.) Describe the force </a:t>
            </a:r>
            <a:r>
              <a:rPr lang="en-US" sz="2000" dirty="0">
                <a:latin typeface="Times New Roman"/>
                <a:cs typeface="Times New Roman"/>
              </a:rPr>
              <a:t>supplied by the track if the car travels 5 m/s faster than the </a:t>
            </a:r>
            <a:r>
              <a:rPr lang="en-US" sz="2000" i="1" dirty="0">
                <a:latin typeface="Times New Roman"/>
                <a:cs typeface="Times New Roman"/>
              </a:rPr>
              <a:t>free fall </a:t>
            </a:r>
            <a:r>
              <a:rPr lang="en-US" sz="2000" dirty="0">
                <a:latin typeface="Times New Roman"/>
                <a:cs typeface="Times New Roman"/>
              </a:rPr>
              <a:t>speed calculated in Part a.</a:t>
            </a:r>
            <a:endParaRPr lang="en-US" sz="2000" dirty="0">
              <a:solidFill>
                <a:srgbClr val="FF0000"/>
              </a:solidFill>
              <a:latin typeface="Apple Chancery"/>
              <a:cs typeface="Apple Chancery"/>
            </a:endParaRPr>
          </a:p>
        </p:txBody>
      </p:sp>
      <p:sp>
        <p:nvSpPr>
          <p:cNvPr id="124" name="Line 20"/>
          <p:cNvSpPr>
            <a:spLocks noChangeShapeType="1"/>
          </p:cNvSpPr>
          <p:nvPr/>
        </p:nvSpPr>
        <p:spPr bwMode="auto">
          <a:xfrm flipH="1">
            <a:off x="1473202" y="4203708"/>
            <a:ext cx="0" cy="696794"/>
          </a:xfrm>
          <a:prstGeom prst="line">
            <a:avLst/>
          </a:prstGeom>
          <a:noFill/>
          <a:ln w="28575" cmpd="sng">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graphicFrame>
        <p:nvGraphicFramePr>
          <p:cNvPr id="125" name="Object 124"/>
          <p:cNvGraphicFramePr>
            <a:graphicFrameLocks noChangeAspect="1"/>
          </p:cNvGraphicFramePr>
          <p:nvPr/>
        </p:nvGraphicFramePr>
        <p:xfrm>
          <a:off x="1581151" y="4573476"/>
          <a:ext cx="422275" cy="292100"/>
        </p:xfrm>
        <a:graphic>
          <a:graphicData uri="http://schemas.openxmlformats.org/presentationml/2006/ole">
            <mc:AlternateContent xmlns:mc="http://schemas.openxmlformats.org/markup-compatibility/2006">
              <mc:Choice xmlns:v="urn:schemas-microsoft-com:vml" Requires="v">
                <p:oleObj spid="_x0000_s19553" name="Equation" r:id="rId3" imgW="241300" imgH="165100" progId="Equation.DSMT4">
                  <p:embed/>
                </p:oleObj>
              </mc:Choice>
              <mc:Fallback>
                <p:oleObj name="Equation" r:id="rId3" imgW="241300" imgH="165100" progId="Equation.DSMT4">
                  <p:embed/>
                  <p:pic>
                    <p:nvPicPr>
                      <p:cNvPr id="125" name="Object 124"/>
                      <p:cNvPicPr/>
                      <p:nvPr/>
                    </p:nvPicPr>
                    <p:blipFill>
                      <a:blip r:embed="rId4"/>
                      <a:stretch>
                        <a:fillRect/>
                      </a:stretch>
                    </p:blipFill>
                    <p:spPr>
                      <a:xfrm>
                        <a:off x="1581151" y="4573476"/>
                        <a:ext cx="422275" cy="292100"/>
                      </a:xfrm>
                      <a:prstGeom prst="rect">
                        <a:avLst/>
                      </a:prstGeom>
                    </p:spPr>
                  </p:pic>
                </p:oleObj>
              </mc:Fallback>
            </mc:AlternateContent>
          </a:graphicData>
        </a:graphic>
      </p:graphicFrame>
      <p:sp>
        <p:nvSpPr>
          <p:cNvPr id="133" name="TextBox 132"/>
          <p:cNvSpPr txBox="1"/>
          <p:nvPr/>
        </p:nvSpPr>
        <p:spPr>
          <a:xfrm>
            <a:off x="352028" y="3285804"/>
            <a:ext cx="703660" cy="707886"/>
          </a:xfrm>
          <a:prstGeom prst="rect">
            <a:avLst/>
          </a:prstGeom>
          <a:noFill/>
          <a:ln>
            <a:noFill/>
          </a:ln>
        </p:spPr>
        <p:txBody>
          <a:bodyPr wrap="square" rtlCol="0">
            <a:spAutoFit/>
          </a:bodyPr>
          <a:lstStyle/>
          <a:p>
            <a:r>
              <a:rPr lang="en-US" sz="2000" dirty="0" err="1">
                <a:latin typeface="Times New Roman"/>
                <a:cs typeface="Times New Roman"/>
              </a:rPr>
              <a:t>f.b.d</a:t>
            </a:r>
            <a:r>
              <a:rPr lang="en-US" sz="2000" dirty="0">
                <a:latin typeface="Times New Roman"/>
                <a:cs typeface="Times New Roman"/>
              </a:rPr>
              <a:t>. </a:t>
            </a:r>
            <a:endParaRPr lang="en-US" sz="2000" dirty="0">
              <a:latin typeface="Apple Chancery"/>
              <a:cs typeface="Apple Chancery"/>
            </a:endParaRPr>
          </a:p>
        </p:txBody>
      </p:sp>
      <p:pic>
        <p:nvPicPr>
          <p:cNvPr id="63" name="Picture 62"/>
          <p:cNvPicPr>
            <a:picLocks noChangeAspect="1"/>
          </p:cNvPicPr>
          <p:nvPr/>
        </p:nvPicPr>
        <p:blipFill>
          <a:blip r:embed="rId5">
            <a:alphaModFix amt="50000"/>
          </a:blip>
          <a:stretch>
            <a:fillRect/>
          </a:stretch>
        </p:blipFill>
        <p:spPr>
          <a:xfrm>
            <a:off x="4737100" y="263143"/>
            <a:ext cx="4025996" cy="2739053"/>
          </a:xfrm>
          <a:prstGeom prst="rect">
            <a:avLst/>
          </a:prstGeom>
        </p:spPr>
      </p:pic>
      <p:graphicFrame>
        <p:nvGraphicFramePr>
          <p:cNvPr id="65" name="Object 64"/>
          <p:cNvGraphicFramePr>
            <a:graphicFrameLocks noChangeAspect="1"/>
          </p:cNvGraphicFramePr>
          <p:nvPr/>
        </p:nvGraphicFramePr>
        <p:xfrm>
          <a:off x="3086100" y="3883025"/>
          <a:ext cx="5656263" cy="2452688"/>
        </p:xfrm>
        <a:graphic>
          <a:graphicData uri="http://schemas.openxmlformats.org/presentationml/2006/ole">
            <mc:AlternateContent xmlns:mc="http://schemas.openxmlformats.org/markup-compatibility/2006">
              <mc:Choice xmlns:v="urn:schemas-microsoft-com:vml" Requires="v">
                <p:oleObj spid="_x0000_s19554" name="Equation" r:id="rId6" imgW="3390900" imgH="1460500" progId="Equation.DSMT4">
                  <p:embed/>
                </p:oleObj>
              </mc:Choice>
              <mc:Fallback>
                <p:oleObj name="Equation" r:id="rId6" imgW="3390900" imgH="1460500" progId="Equation.DSMT4">
                  <p:embed/>
                  <p:pic>
                    <p:nvPicPr>
                      <p:cNvPr id="65" name="Object 64"/>
                      <p:cNvPicPr/>
                      <p:nvPr/>
                    </p:nvPicPr>
                    <p:blipFill>
                      <a:blip r:embed="rId7"/>
                      <a:stretch>
                        <a:fillRect/>
                      </a:stretch>
                    </p:blipFill>
                    <p:spPr>
                      <a:xfrm>
                        <a:off x="3086100" y="3883025"/>
                        <a:ext cx="5656263" cy="2452688"/>
                      </a:xfrm>
                      <a:prstGeom prst="rect">
                        <a:avLst/>
                      </a:prstGeom>
                    </p:spPr>
                  </p:pic>
                </p:oleObj>
              </mc:Fallback>
            </mc:AlternateContent>
          </a:graphicData>
        </a:graphic>
      </p:graphicFrame>
      <p:graphicFrame>
        <p:nvGraphicFramePr>
          <p:cNvPr id="67" name="Object 66"/>
          <p:cNvGraphicFramePr>
            <a:graphicFrameLocks noChangeAspect="1"/>
          </p:cNvGraphicFramePr>
          <p:nvPr/>
        </p:nvGraphicFramePr>
        <p:xfrm>
          <a:off x="1356325" y="3545181"/>
          <a:ext cx="135926" cy="152916"/>
        </p:xfrm>
        <a:graphic>
          <a:graphicData uri="http://schemas.openxmlformats.org/presentationml/2006/ole">
            <mc:AlternateContent xmlns:mc="http://schemas.openxmlformats.org/markup-compatibility/2006">
              <mc:Choice xmlns:v="urn:schemas-microsoft-com:vml" Requires="v">
                <p:oleObj spid="_x0000_s19555" name="Equation" r:id="rId8" imgW="114300" imgH="127000" progId="Equation.DSMT4">
                  <p:embed/>
                </p:oleObj>
              </mc:Choice>
              <mc:Fallback>
                <p:oleObj name="Equation" r:id="rId8" imgW="114300" imgH="127000" progId="Equation.DSMT4">
                  <p:embed/>
                  <p:pic>
                    <p:nvPicPr>
                      <p:cNvPr id="67" name="Object 66"/>
                      <p:cNvPicPr/>
                      <p:nvPr/>
                    </p:nvPicPr>
                    <p:blipFill>
                      <a:blip r:embed="rId9"/>
                      <a:stretch>
                        <a:fillRect/>
                      </a:stretch>
                    </p:blipFill>
                    <p:spPr>
                      <a:xfrm>
                        <a:off x="1356325" y="3545181"/>
                        <a:ext cx="135926" cy="152916"/>
                      </a:xfrm>
                      <a:prstGeom prst="rect">
                        <a:avLst/>
                      </a:prstGeom>
                    </p:spPr>
                  </p:pic>
                </p:oleObj>
              </mc:Fallback>
            </mc:AlternateContent>
          </a:graphicData>
        </a:graphic>
      </p:graphicFrame>
      <p:sp>
        <p:nvSpPr>
          <p:cNvPr id="83" name="Line 20"/>
          <p:cNvSpPr>
            <a:spLocks noChangeShapeType="1"/>
          </p:cNvSpPr>
          <p:nvPr/>
        </p:nvSpPr>
        <p:spPr bwMode="auto">
          <a:xfrm flipH="1">
            <a:off x="6734176" y="1501050"/>
            <a:ext cx="0" cy="696794"/>
          </a:xfrm>
          <a:prstGeom prst="line">
            <a:avLst/>
          </a:prstGeom>
          <a:noFill/>
          <a:ln w="57150" cmpd="sng">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graphicFrame>
        <p:nvGraphicFramePr>
          <p:cNvPr id="84" name="Object 83"/>
          <p:cNvGraphicFramePr>
            <a:graphicFrameLocks noChangeAspect="1"/>
          </p:cNvGraphicFramePr>
          <p:nvPr/>
        </p:nvGraphicFramePr>
        <p:xfrm>
          <a:off x="6869113" y="1950059"/>
          <a:ext cx="422275" cy="292100"/>
        </p:xfrm>
        <a:graphic>
          <a:graphicData uri="http://schemas.openxmlformats.org/presentationml/2006/ole">
            <mc:AlternateContent xmlns:mc="http://schemas.openxmlformats.org/markup-compatibility/2006">
              <mc:Choice xmlns:v="urn:schemas-microsoft-com:vml" Requires="v">
                <p:oleObj spid="_x0000_s19556" name="Equation" r:id="rId10" imgW="241300" imgH="165100" progId="Equation.DSMT4">
                  <p:embed/>
                </p:oleObj>
              </mc:Choice>
              <mc:Fallback>
                <p:oleObj name="Equation" r:id="rId10" imgW="241300" imgH="165100" progId="Equation.DSMT4">
                  <p:embed/>
                  <p:pic>
                    <p:nvPicPr>
                      <p:cNvPr id="84" name="Object 83"/>
                      <p:cNvPicPr/>
                      <p:nvPr/>
                    </p:nvPicPr>
                    <p:blipFill>
                      <a:blip r:embed="rId4"/>
                      <a:stretch>
                        <a:fillRect/>
                      </a:stretch>
                    </p:blipFill>
                    <p:spPr>
                      <a:xfrm>
                        <a:off x="6869113" y="1950059"/>
                        <a:ext cx="422275" cy="292100"/>
                      </a:xfrm>
                      <a:prstGeom prst="rect">
                        <a:avLst/>
                      </a:prstGeom>
                    </p:spPr>
                  </p:pic>
                </p:oleObj>
              </mc:Fallback>
            </mc:AlternateContent>
          </a:graphicData>
        </a:graphic>
      </p:graphicFrame>
      <p:sp>
        <p:nvSpPr>
          <p:cNvPr id="18" name="Line 20"/>
          <p:cNvSpPr>
            <a:spLocks noChangeShapeType="1"/>
          </p:cNvSpPr>
          <p:nvPr/>
        </p:nvSpPr>
        <p:spPr bwMode="auto">
          <a:xfrm flipH="1">
            <a:off x="1244602" y="4203708"/>
            <a:ext cx="0" cy="696794"/>
          </a:xfrm>
          <a:prstGeom prst="line">
            <a:avLst/>
          </a:prstGeom>
          <a:noFill/>
          <a:ln w="28575" cmpd="sng">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graphicFrame>
        <p:nvGraphicFramePr>
          <p:cNvPr id="19" name="Object 18"/>
          <p:cNvGraphicFramePr>
            <a:graphicFrameLocks noChangeAspect="1"/>
          </p:cNvGraphicFramePr>
          <p:nvPr/>
        </p:nvGraphicFramePr>
        <p:xfrm>
          <a:off x="787401" y="4521799"/>
          <a:ext cx="288925" cy="269875"/>
        </p:xfrm>
        <a:graphic>
          <a:graphicData uri="http://schemas.openxmlformats.org/presentationml/2006/ole">
            <mc:AlternateContent xmlns:mc="http://schemas.openxmlformats.org/markup-compatibility/2006">
              <mc:Choice xmlns:v="urn:schemas-microsoft-com:vml" Requires="v">
                <p:oleObj spid="_x0000_s19557" name="Equation" r:id="rId11" imgW="165100" imgH="152400" progId="Equation.DSMT4">
                  <p:embed/>
                </p:oleObj>
              </mc:Choice>
              <mc:Fallback>
                <p:oleObj name="Equation" r:id="rId11" imgW="165100" imgH="152400" progId="Equation.DSMT4">
                  <p:embed/>
                  <p:pic>
                    <p:nvPicPr>
                      <p:cNvPr id="19" name="Object 18"/>
                      <p:cNvPicPr/>
                      <p:nvPr/>
                    </p:nvPicPr>
                    <p:blipFill>
                      <a:blip r:embed="rId12"/>
                      <a:stretch>
                        <a:fillRect/>
                      </a:stretch>
                    </p:blipFill>
                    <p:spPr>
                      <a:xfrm>
                        <a:off x="787401" y="4521799"/>
                        <a:ext cx="288925" cy="269875"/>
                      </a:xfrm>
                      <a:prstGeom prst="rect">
                        <a:avLst/>
                      </a:prstGeom>
                    </p:spPr>
                  </p:pic>
                </p:oleObj>
              </mc:Fallback>
            </mc:AlternateContent>
          </a:graphicData>
        </a:graphic>
      </p:graphicFrame>
      <p:sp>
        <p:nvSpPr>
          <p:cNvPr id="20" name="TextBox 19"/>
          <p:cNvSpPr txBox="1"/>
          <p:nvPr/>
        </p:nvSpPr>
        <p:spPr>
          <a:xfrm>
            <a:off x="678415" y="1735274"/>
            <a:ext cx="3918985" cy="1323439"/>
          </a:xfrm>
          <a:prstGeom prst="rect">
            <a:avLst/>
          </a:prstGeom>
          <a:noFill/>
          <a:ln>
            <a:noFill/>
          </a:ln>
        </p:spPr>
        <p:txBody>
          <a:bodyPr wrap="square" rtlCol="0">
            <a:spAutoFit/>
          </a:bodyPr>
          <a:lstStyle/>
          <a:p>
            <a:r>
              <a:rPr lang="en-US" sz="2000" dirty="0">
                <a:solidFill>
                  <a:srgbClr val="0000FF"/>
                </a:solidFill>
                <a:latin typeface="Apple Chancery"/>
                <a:cs typeface="Apple Chancery"/>
              </a:rPr>
              <a:t>The track </a:t>
            </a:r>
            <a:r>
              <a:rPr lang="en-US" sz="2000" dirty="0">
                <a:latin typeface="Times New Roman"/>
                <a:cs typeface="Times New Roman"/>
              </a:rPr>
              <a:t>will have to provide a normal force to appropriately push the car out of its straight line motion.  </a:t>
            </a:r>
            <a:r>
              <a:rPr lang="en-US" sz="2000" dirty="0" err="1">
                <a:latin typeface="Times New Roman"/>
                <a:cs typeface="Times New Roman"/>
              </a:rPr>
              <a:t>Soooo</a:t>
            </a:r>
            <a:r>
              <a:rPr lang="en-US" sz="2000" dirty="0">
                <a:latin typeface="Times New Roman"/>
                <a:cs typeface="Times New Roman"/>
              </a:rPr>
              <a:t> . . . </a:t>
            </a:r>
            <a:endParaRPr lang="en-US" sz="2000" dirty="0">
              <a:solidFill>
                <a:srgbClr val="FF0000"/>
              </a:solidFill>
              <a:latin typeface="Apple Chancery"/>
              <a:cs typeface="Apple Chancery"/>
            </a:endParaRPr>
          </a:p>
        </p:txBody>
      </p:sp>
      <p:graphicFrame>
        <p:nvGraphicFramePr>
          <p:cNvPr id="21" name="Object 20"/>
          <p:cNvGraphicFramePr>
            <a:graphicFrameLocks noChangeAspect="1"/>
          </p:cNvGraphicFramePr>
          <p:nvPr/>
        </p:nvGraphicFramePr>
        <p:xfrm>
          <a:off x="6192839" y="1680184"/>
          <a:ext cx="288925" cy="269875"/>
        </p:xfrm>
        <a:graphic>
          <a:graphicData uri="http://schemas.openxmlformats.org/presentationml/2006/ole">
            <mc:AlternateContent xmlns:mc="http://schemas.openxmlformats.org/markup-compatibility/2006">
              <mc:Choice xmlns:v="urn:schemas-microsoft-com:vml" Requires="v">
                <p:oleObj spid="_x0000_s19558" name="Equation" r:id="rId13" imgW="165100" imgH="152400" progId="Equation.DSMT4">
                  <p:embed/>
                </p:oleObj>
              </mc:Choice>
              <mc:Fallback>
                <p:oleObj name="Equation" r:id="rId13" imgW="165100" imgH="152400" progId="Equation.DSMT4">
                  <p:embed/>
                  <p:pic>
                    <p:nvPicPr>
                      <p:cNvPr id="21" name="Object 20"/>
                      <p:cNvPicPr/>
                      <p:nvPr/>
                    </p:nvPicPr>
                    <p:blipFill>
                      <a:blip r:embed="rId12"/>
                      <a:stretch>
                        <a:fillRect/>
                      </a:stretch>
                    </p:blipFill>
                    <p:spPr>
                      <a:xfrm>
                        <a:off x="6192839" y="1680184"/>
                        <a:ext cx="288925" cy="269875"/>
                      </a:xfrm>
                      <a:prstGeom prst="rect">
                        <a:avLst/>
                      </a:prstGeom>
                    </p:spPr>
                  </p:pic>
                </p:oleObj>
              </mc:Fallback>
            </mc:AlternateContent>
          </a:graphicData>
        </a:graphic>
      </p:graphicFrame>
      <p:sp>
        <p:nvSpPr>
          <p:cNvPr id="22" name="Line 20"/>
          <p:cNvSpPr>
            <a:spLocks noChangeShapeType="1"/>
          </p:cNvSpPr>
          <p:nvPr/>
        </p:nvSpPr>
        <p:spPr bwMode="auto">
          <a:xfrm flipH="1">
            <a:off x="6518276" y="1501050"/>
            <a:ext cx="0" cy="696794"/>
          </a:xfrm>
          <a:prstGeom prst="line">
            <a:avLst/>
          </a:prstGeom>
          <a:noFill/>
          <a:ln w="57150" cmpd="sng">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298894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4" grpId="0" animBg="1"/>
      <p:bldP spid="133" grpId="0"/>
      <p:bldP spid="83" grpId="0" animBg="1"/>
      <p:bldP spid="18" grpId="0" animBg="1"/>
      <p:bldP spid="20" grpId="0"/>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22960" y="286604"/>
            <a:ext cx="7543800" cy="864863"/>
          </a:xfrm>
        </p:spPr>
        <p:txBody>
          <a:bodyPr>
            <a:normAutofit fontScale="90000"/>
          </a:bodyPr>
          <a:lstStyle/>
          <a:p>
            <a:r>
              <a:rPr lang="en-US" dirty="0"/>
              <a:t>How to tackle a centripetal motion problem:</a:t>
            </a:r>
          </a:p>
        </p:txBody>
      </p:sp>
      <p:sp>
        <p:nvSpPr>
          <p:cNvPr id="3" name="Content Placeholder 2"/>
          <p:cNvSpPr>
            <a:spLocks noGrp="1"/>
          </p:cNvSpPr>
          <p:nvPr>
            <p:ph idx="4294967295"/>
          </p:nvPr>
        </p:nvSpPr>
        <p:spPr>
          <a:xfrm>
            <a:off x="278780" y="1443188"/>
            <a:ext cx="8586439" cy="4570872"/>
          </a:xfrm>
        </p:spPr>
        <p:txBody>
          <a:bodyPr>
            <a:normAutofit/>
          </a:bodyPr>
          <a:lstStyle/>
          <a:p>
            <a:r>
              <a:rPr lang="en-US" dirty="0">
                <a:solidFill>
                  <a:srgbClr val="FF0000"/>
                </a:solidFill>
              </a:rPr>
              <a:t>Draw</a:t>
            </a:r>
            <a:r>
              <a:rPr lang="en-US" dirty="0"/>
              <a:t> an </a:t>
            </a:r>
            <a:r>
              <a:rPr lang="en-US" dirty="0">
                <a:solidFill>
                  <a:srgbClr val="FF0000"/>
                </a:solidFill>
              </a:rPr>
              <a:t>FBD</a:t>
            </a:r>
            <a:r>
              <a:rPr lang="en-US" dirty="0"/>
              <a:t> and label, as usual. </a:t>
            </a:r>
          </a:p>
          <a:p>
            <a:r>
              <a:rPr lang="en-US" dirty="0">
                <a:solidFill>
                  <a:srgbClr val="FF0000"/>
                </a:solidFill>
              </a:rPr>
              <a:t>Find the center of the circle </a:t>
            </a:r>
            <a:r>
              <a:rPr lang="en-US" dirty="0"/>
              <a:t>in which the object is moving, and </a:t>
            </a:r>
            <a:r>
              <a:rPr lang="en-US" dirty="0">
                <a:solidFill>
                  <a:srgbClr val="FF0000"/>
                </a:solidFill>
              </a:rPr>
              <a:t>make that direction one of your coordinate axes</a:t>
            </a:r>
            <a:r>
              <a:rPr lang="en-US" dirty="0"/>
              <a:t>. Make the other axis perpendicular to it (along the tangential direction). </a:t>
            </a:r>
          </a:p>
          <a:p>
            <a:pPr lvl="1"/>
            <a:r>
              <a:rPr lang="en-US" dirty="0"/>
              <a:t>Often, you’ll also need the normal direction to the plane of motion, too </a:t>
            </a:r>
            <a:r>
              <a:rPr lang="mr-IN" dirty="0"/>
              <a:t>–</a:t>
            </a:r>
            <a:r>
              <a:rPr lang="en-US" dirty="0"/>
              <a:t> you’ll see why when we work problems.</a:t>
            </a:r>
          </a:p>
          <a:p>
            <a:r>
              <a:rPr lang="en-US" dirty="0">
                <a:solidFill>
                  <a:srgbClr val="FF0000"/>
                </a:solidFill>
              </a:rPr>
              <a:t>Find</a:t>
            </a:r>
            <a:r>
              <a:rPr lang="en-US" dirty="0"/>
              <a:t> the </a:t>
            </a:r>
            <a:r>
              <a:rPr lang="en-US" dirty="0">
                <a:solidFill>
                  <a:srgbClr val="0F3EDF"/>
                </a:solidFill>
              </a:rPr>
              <a:t>net force </a:t>
            </a:r>
            <a:r>
              <a:rPr lang="en-US" dirty="0"/>
              <a:t>in the </a:t>
            </a:r>
            <a:r>
              <a:rPr lang="en-US" dirty="0">
                <a:solidFill>
                  <a:srgbClr val="0F3EDF"/>
                </a:solidFill>
              </a:rPr>
              <a:t>centripetal direction</a:t>
            </a:r>
            <a:r>
              <a:rPr lang="en-US" dirty="0"/>
              <a:t>, 𝝨F</a:t>
            </a:r>
            <a:r>
              <a:rPr lang="en-US" baseline="-25000" dirty="0"/>
              <a:t>c</a:t>
            </a:r>
            <a:r>
              <a:rPr lang="en-US" dirty="0"/>
              <a:t>.</a:t>
            </a:r>
          </a:p>
          <a:p>
            <a:pPr lvl="1"/>
            <a:r>
              <a:rPr lang="en-US" dirty="0"/>
              <a:t>Forces pointing </a:t>
            </a:r>
            <a:r>
              <a:rPr lang="en-US" b="1" dirty="0"/>
              <a:t>towards</a:t>
            </a:r>
            <a:r>
              <a:rPr lang="en-US" dirty="0"/>
              <a:t> the center of the circle are </a:t>
            </a:r>
            <a:r>
              <a:rPr lang="en-US" b="1" dirty="0"/>
              <a:t>positive</a:t>
            </a:r>
          </a:p>
          <a:p>
            <a:pPr lvl="1"/>
            <a:r>
              <a:rPr lang="en-US" dirty="0"/>
              <a:t>Forces pointing </a:t>
            </a:r>
            <a:r>
              <a:rPr lang="en-US" b="1" dirty="0"/>
              <a:t>away</a:t>
            </a:r>
            <a:r>
              <a:rPr lang="en-US" dirty="0"/>
              <a:t> from the center are </a:t>
            </a:r>
            <a:r>
              <a:rPr lang="en-US" b="1" dirty="0"/>
              <a:t>negative</a:t>
            </a:r>
          </a:p>
          <a:p>
            <a:r>
              <a:rPr lang="en-US" dirty="0">
                <a:solidFill>
                  <a:srgbClr val="FF0000"/>
                </a:solidFill>
              </a:rPr>
              <a:t>Use N2L </a:t>
            </a:r>
            <a:r>
              <a:rPr lang="en-US" dirty="0"/>
              <a:t>to solve in each direction (centripetal, tangential, normal) as needed.</a:t>
            </a:r>
          </a:p>
        </p:txBody>
      </p:sp>
    </p:spTree>
    <p:extLst>
      <p:ext uri="{BB962C8B-B14F-4D97-AF65-F5344CB8AC3E}">
        <p14:creationId xmlns:p14="http://schemas.microsoft.com/office/powerpoint/2010/main" val="368882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6" name="Straight Connector 65"/>
          <p:cNvCxnSpPr/>
          <p:nvPr/>
        </p:nvCxnSpPr>
        <p:spPr>
          <a:xfrm>
            <a:off x="939799" y="4887643"/>
            <a:ext cx="958850" cy="0"/>
          </a:xfrm>
          <a:prstGeom prst="line">
            <a:avLst/>
          </a:prstGeom>
          <a:ln w="9525" cmpd="sng">
            <a:solidFill>
              <a:srgbClr val="00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flipV="1">
            <a:off x="1409700" y="3993690"/>
            <a:ext cx="0" cy="1962611"/>
          </a:xfrm>
          <a:prstGeom prst="line">
            <a:avLst/>
          </a:prstGeom>
          <a:ln w="9525" cmpd="sng">
            <a:solidFill>
              <a:srgbClr val="000000"/>
            </a:solidFill>
            <a:prstDash val="lgDash"/>
          </a:ln>
          <a:effectLst/>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1177924" y="4734106"/>
            <a:ext cx="469900" cy="305399"/>
          </a:xfrm>
          <a:prstGeom prst="rect">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0" y="0"/>
            <a:ext cx="9144000"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8542337" y="6372810"/>
            <a:ext cx="444499" cy="276999"/>
          </a:xfrm>
          <a:prstGeom prst="rect">
            <a:avLst/>
          </a:prstGeom>
          <a:noFill/>
        </p:spPr>
        <p:txBody>
          <a:bodyPr wrap="square" rtlCol="0">
            <a:spAutoFit/>
          </a:bodyPr>
          <a:lstStyle/>
          <a:p>
            <a:r>
              <a:rPr lang="en-US" sz="1200" dirty="0">
                <a:latin typeface="Times New Roman"/>
                <a:cs typeface="Times New Roman"/>
              </a:rPr>
              <a:t>48.)</a:t>
            </a:r>
          </a:p>
        </p:txBody>
      </p:sp>
      <p:sp>
        <p:nvSpPr>
          <p:cNvPr id="100" name="TextBox 99"/>
          <p:cNvSpPr txBox="1"/>
          <p:nvPr/>
        </p:nvSpPr>
        <p:spPr>
          <a:xfrm>
            <a:off x="329802" y="408177"/>
            <a:ext cx="4042811" cy="1323439"/>
          </a:xfrm>
          <a:prstGeom prst="rect">
            <a:avLst/>
          </a:prstGeom>
          <a:noFill/>
          <a:ln>
            <a:noFill/>
          </a:ln>
        </p:spPr>
        <p:txBody>
          <a:bodyPr wrap="square" rtlCol="0">
            <a:spAutoFit/>
          </a:bodyPr>
          <a:lstStyle/>
          <a:p>
            <a:r>
              <a:rPr lang="en-US" sz="2000" dirty="0">
                <a:solidFill>
                  <a:srgbClr val="0000FF"/>
                </a:solidFill>
                <a:latin typeface="Apple Chancery"/>
                <a:cs typeface="Apple Chancery"/>
              </a:rPr>
              <a:t>c.) Describe the force </a:t>
            </a:r>
            <a:r>
              <a:rPr lang="en-US" sz="2000" dirty="0">
                <a:latin typeface="Times New Roman"/>
                <a:cs typeface="Times New Roman"/>
              </a:rPr>
              <a:t>supplied by the track if the car travels </a:t>
            </a:r>
            <a:r>
              <a:rPr lang="en-US" sz="2000" dirty="0">
                <a:solidFill>
                  <a:srgbClr val="0000FF"/>
                </a:solidFill>
                <a:latin typeface="Times New Roman"/>
                <a:cs typeface="Times New Roman"/>
              </a:rPr>
              <a:t>5 m/s</a:t>
            </a:r>
            <a:r>
              <a:rPr lang="en-US" sz="2000" dirty="0">
                <a:latin typeface="Times New Roman"/>
                <a:cs typeface="Times New Roman"/>
              </a:rPr>
              <a:t> </a:t>
            </a:r>
            <a:r>
              <a:rPr lang="en-US" sz="2000" i="1" dirty="0">
                <a:solidFill>
                  <a:srgbClr val="FF0000"/>
                </a:solidFill>
                <a:latin typeface="Times New Roman"/>
                <a:cs typeface="Times New Roman"/>
              </a:rPr>
              <a:t>slower</a:t>
            </a:r>
            <a:r>
              <a:rPr lang="en-US" sz="2000" dirty="0">
                <a:latin typeface="Times New Roman"/>
                <a:cs typeface="Times New Roman"/>
              </a:rPr>
              <a:t> </a:t>
            </a:r>
            <a:r>
              <a:rPr lang="en-US" sz="2000" dirty="0">
                <a:solidFill>
                  <a:srgbClr val="FF0000"/>
                </a:solidFill>
                <a:latin typeface="Times New Roman"/>
                <a:cs typeface="Times New Roman"/>
              </a:rPr>
              <a:t>than</a:t>
            </a:r>
            <a:r>
              <a:rPr lang="en-US" sz="2000" dirty="0">
                <a:latin typeface="Times New Roman"/>
                <a:cs typeface="Times New Roman"/>
              </a:rPr>
              <a:t> the </a:t>
            </a:r>
            <a:r>
              <a:rPr lang="en-US" sz="2000" i="1" dirty="0">
                <a:solidFill>
                  <a:srgbClr val="FF0000"/>
                </a:solidFill>
                <a:latin typeface="Times New Roman"/>
                <a:cs typeface="Times New Roman"/>
              </a:rPr>
              <a:t>free fall </a:t>
            </a:r>
            <a:r>
              <a:rPr lang="en-US" sz="2000" dirty="0">
                <a:solidFill>
                  <a:srgbClr val="FF0000"/>
                </a:solidFill>
                <a:latin typeface="Times New Roman"/>
                <a:cs typeface="Times New Roman"/>
              </a:rPr>
              <a:t>speed </a:t>
            </a:r>
            <a:r>
              <a:rPr lang="en-US" sz="2000" dirty="0">
                <a:latin typeface="Times New Roman"/>
                <a:cs typeface="Times New Roman"/>
              </a:rPr>
              <a:t>calculated in Part a.</a:t>
            </a:r>
            <a:endParaRPr lang="en-US" sz="2000" dirty="0">
              <a:solidFill>
                <a:srgbClr val="FF0000"/>
              </a:solidFill>
              <a:latin typeface="Apple Chancery"/>
              <a:cs typeface="Apple Chancery"/>
            </a:endParaRPr>
          </a:p>
        </p:txBody>
      </p:sp>
      <p:sp>
        <p:nvSpPr>
          <p:cNvPr id="124" name="Line 20"/>
          <p:cNvSpPr>
            <a:spLocks noChangeShapeType="1"/>
          </p:cNvSpPr>
          <p:nvPr/>
        </p:nvSpPr>
        <p:spPr bwMode="auto">
          <a:xfrm flipH="1">
            <a:off x="1409700" y="4938054"/>
            <a:ext cx="0" cy="696794"/>
          </a:xfrm>
          <a:prstGeom prst="line">
            <a:avLst/>
          </a:prstGeom>
          <a:noFill/>
          <a:ln w="28575" cmpd="sng">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graphicFrame>
        <p:nvGraphicFramePr>
          <p:cNvPr id="125" name="Object 124"/>
          <p:cNvGraphicFramePr>
            <a:graphicFrameLocks noChangeAspect="1"/>
          </p:cNvGraphicFramePr>
          <p:nvPr/>
        </p:nvGraphicFramePr>
        <p:xfrm>
          <a:off x="1419223" y="5289161"/>
          <a:ext cx="422275" cy="292100"/>
        </p:xfrm>
        <a:graphic>
          <a:graphicData uri="http://schemas.openxmlformats.org/presentationml/2006/ole">
            <mc:AlternateContent xmlns:mc="http://schemas.openxmlformats.org/markup-compatibility/2006">
              <mc:Choice xmlns:v="urn:schemas-microsoft-com:vml" Requires="v">
                <p:oleObj spid="_x0000_s20577" name="Equation" r:id="rId3" imgW="241300" imgH="165100" progId="Equation.DSMT4">
                  <p:embed/>
                </p:oleObj>
              </mc:Choice>
              <mc:Fallback>
                <p:oleObj name="Equation" r:id="rId3" imgW="241300" imgH="165100" progId="Equation.DSMT4">
                  <p:embed/>
                  <p:pic>
                    <p:nvPicPr>
                      <p:cNvPr id="125" name="Object 124"/>
                      <p:cNvPicPr/>
                      <p:nvPr/>
                    </p:nvPicPr>
                    <p:blipFill>
                      <a:blip r:embed="rId4"/>
                      <a:stretch>
                        <a:fillRect/>
                      </a:stretch>
                    </p:blipFill>
                    <p:spPr>
                      <a:xfrm>
                        <a:off x="1419223" y="5289161"/>
                        <a:ext cx="422275" cy="292100"/>
                      </a:xfrm>
                      <a:prstGeom prst="rect">
                        <a:avLst/>
                      </a:prstGeom>
                    </p:spPr>
                  </p:pic>
                </p:oleObj>
              </mc:Fallback>
            </mc:AlternateContent>
          </a:graphicData>
        </a:graphic>
      </p:graphicFrame>
      <p:sp>
        <p:nvSpPr>
          <p:cNvPr id="133" name="TextBox 132"/>
          <p:cNvSpPr txBox="1"/>
          <p:nvPr/>
        </p:nvSpPr>
        <p:spPr>
          <a:xfrm>
            <a:off x="352028" y="3285804"/>
            <a:ext cx="703660" cy="707886"/>
          </a:xfrm>
          <a:prstGeom prst="rect">
            <a:avLst/>
          </a:prstGeom>
          <a:noFill/>
          <a:ln>
            <a:noFill/>
          </a:ln>
        </p:spPr>
        <p:txBody>
          <a:bodyPr wrap="square" rtlCol="0">
            <a:spAutoFit/>
          </a:bodyPr>
          <a:lstStyle/>
          <a:p>
            <a:r>
              <a:rPr lang="en-US" sz="2000" dirty="0" err="1">
                <a:latin typeface="Times New Roman"/>
                <a:cs typeface="Times New Roman"/>
              </a:rPr>
              <a:t>f.b.d</a:t>
            </a:r>
            <a:r>
              <a:rPr lang="en-US" sz="2000" dirty="0">
                <a:latin typeface="Times New Roman"/>
                <a:cs typeface="Times New Roman"/>
              </a:rPr>
              <a:t>. </a:t>
            </a:r>
            <a:endParaRPr lang="en-US" sz="2000" dirty="0">
              <a:latin typeface="Apple Chancery"/>
              <a:cs typeface="Apple Chancery"/>
            </a:endParaRPr>
          </a:p>
        </p:txBody>
      </p:sp>
      <p:pic>
        <p:nvPicPr>
          <p:cNvPr id="63" name="Picture 62"/>
          <p:cNvPicPr>
            <a:picLocks noChangeAspect="1"/>
          </p:cNvPicPr>
          <p:nvPr/>
        </p:nvPicPr>
        <p:blipFill>
          <a:blip r:embed="rId5">
            <a:alphaModFix amt="50000"/>
          </a:blip>
          <a:stretch>
            <a:fillRect/>
          </a:stretch>
        </p:blipFill>
        <p:spPr>
          <a:xfrm>
            <a:off x="4737100" y="263143"/>
            <a:ext cx="4025996" cy="2739053"/>
          </a:xfrm>
          <a:prstGeom prst="rect">
            <a:avLst/>
          </a:prstGeom>
        </p:spPr>
      </p:pic>
      <p:graphicFrame>
        <p:nvGraphicFramePr>
          <p:cNvPr id="65" name="Object 64"/>
          <p:cNvGraphicFramePr>
            <a:graphicFrameLocks noChangeAspect="1"/>
          </p:cNvGraphicFramePr>
          <p:nvPr/>
        </p:nvGraphicFramePr>
        <p:xfrm>
          <a:off x="3222625" y="3883025"/>
          <a:ext cx="5381625" cy="2452688"/>
        </p:xfrm>
        <a:graphic>
          <a:graphicData uri="http://schemas.openxmlformats.org/presentationml/2006/ole">
            <mc:AlternateContent xmlns:mc="http://schemas.openxmlformats.org/markup-compatibility/2006">
              <mc:Choice xmlns:v="urn:schemas-microsoft-com:vml" Requires="v">
                <p:oleObj spid="_x0000_s20578" name="Equation" r:id="rId6" imgW="3225800" imgH="1460500" progId="Equation.DSMT4">
                  <p:embed/>
                </p:oleObj>
              </mc:Choice>
              <mc:Fallback>
                <p:oleObj name="Equation" r:id="rId6" imgW="3225800" imgH="1460500" progId="Equation.DSMT4">
                  <p:embed/>
                  <p:pic>
                    <p:nvPicPr>
                      <p:cNvPr id="65" name="Object 64"/>
                      <p:cNvPicPr/>
                      <p:nvPr/>
                    </p:nvPicPr>
                    <p:blipFill>
                      <a:blip r:embed="rId7"/>
                      <a:stretch>
                        <a:fillRect/>
                      </a:stretch>
                    </p:blipFill>
                    <p:spPr>
                      <a:xfrm>
                        <a:off x="3222625" y="3883025"/>
                        <a:ext cx="5381625" cy="2452688"/>
                      </a:xfrm>
                      <a:prstGeom prst="rect">
                        <a:avLst/>
                      </a:prstGeom>
                    </p:spPr>
                  </p:pic>
                </p:oleObj>
              </mc:Fallback>
            </mc:AlternateContent>
          </a:graphicData>
        </a:graphic>
      </p:graphicFrame>
      <p:graphicFrame>
        <p:nvGraphicFramePr>
          <p:cNvPr id="67" name="Object 66"/>
          <p:cNvGraphicFramePr>
            <a:graphicFrameLocks noChangeAspect="1"/>
          </p:cNvGraphicFramePr>
          <p:nvPr/>
        </p:nvGraphicFramePr>
        <p:xfrm>
          <a:off x="1458521" y="3993690"/>
          <a:ext cx="135926" cy="152916"/>
        </p:xfrm>
        <a:graphic>
          <a:graphicData uri="http://schemas.openxmlformats.org/presentationml/2006/ole">
            <mc:AlternateContent xmlns:mc="http://schemas.openxmlformats.org/markup-compatibility/2006">
              <mc:Choice xmlns:v="urn:schemas-microsoft-com:vml" Requires="v">
                <p:oleObj spid="_x0000_s20579" name="Equation" r:id="rId8" imgW="114300" imgH="127000" progId="Equation.DSMT4">
                  <p:embed/>
                </p:oleObj>
              </mc:Choice>
              <mc:Fallback>
                <p:oleObj name="Equation" r:id="rId8" imgW="114300" imgH="127000" progId="Equation.DSMT4">
                  <p:embed/>
                  <p:pic>
                    <p:nvPicPr>
                      <p:cNvPr id="67" name="Object 66"/>
                      <p:cNvPicPr/>
                      <p:nvPr/>
                    </p:nvPicPr>
                    <p:blipFill>
                      <a:blip r:embed="rId9"/>
                      <a:stretch>
                        <a:fillRect/>
                      </a:stretch>
                    </p:blipFill>
                    <p:spPr>
                      <a:xfrm>
                        <a:off x="1458521" y="3993690"/>
                        <a:ext cx="135926" cy="152916"/>
                      </a:xfrm>
                      <a:prstGeom prst="rect">
                        <a:avLst/>
                      </a:prstGeom>
                    </p:spPr>
                  </p:pic>
                </p:oleObj>
              </mc:Fallback>
            </mc:AlternateContent>
          </a:graphicData>
        </a:graphic>
      </p:graphicFrame>
      <p:sp>
        <p:nvSpPr>
          <p:cNvPr id="83" name="Line 20"/>
          <p:cNvSpPr>
            <a:spLocks noChangeShapeType="1"/>
          </p:cNvSpPr>
          <p:nvPr/>
        </p:nvSpPr>
        <p:spPr bwMode="auto">
          <a:xfrm flipH="1">
            <a:off x="6734176" y="1501050"/>
            <a:ext cx="0" cy="696794"/>
          </a:xfrm>
          <a:prstGeom prst="line">
            <a:avLst/>
          </a:prstGeom>
          <a:noFill/>
          <a:ln w="57150" cmpd="sng">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graphicFrame>
        <p:nvGraphicFramePr>
          <p:cNvPr id="84" name="Object 83"/>
          <p:cNvGraphicFramePr>
            <a:graphicFrameLocks noChangeAspect="1"/>
          </p:cNvGraphicFramePr>
          <p:nvPr/>
        </p:nvGraphicFramePr>
        <p:xfrm>
          <a:off x="6869113" y="1950059"/>
          <a:ext cx="422275" cy="292100"/>
        </p:xfrm>
        <a:graphic>
          <a:graphicData uri="http://schemas.openxmlformats.org/presentationml/2006/ole">
            <mc:AlternateContent xmlns:mc="http://schemas.openxmlformats.org/markup-compatibility/2006">
              <mc:Choice xmlns:v="urn:schemas-microsoft-com:vml" Requires="v">
                <p:oleObj spid="_x0000_s20580" name="Equation" r:id="rId10" imgW="241300" imgH="165100" progId="Equation.DSMT4">
                  <p:embed/>
                </p:oleObj>
              </mc:Choice>
              <mc:Fallback>
                <p:oleObj name="Equation" r:id="rId10" imgW="241300" imgH="165100" progId="Equation.DSMT4">
                  <p:embed/>
                  <p:pic>
                    <p:nvPicPr>
                      <p:cNvPr id="84" name="Object 83"/>
                      <p:cNvPicPr/>
                      <p:nvPr/>
                    </p:nvPicPr>
                    <p:blipFill>
                      <a:blip r:embed="rId4"/>
                      <a:stretch>
                        <a:fillRect/>
                      </a:stretch>
                    </p:blipFill>
                    <p:spPr>
                      <a:xfrm>
                        <a:off x="6869113" y="1950059"/>
                        <a:ext cx="422275" cy="292100"/>
                      </a:xfrm>
                      <a:prstGeom prst="rect">
                        <a:avLst/>
                      </a:prstGeom>
                    </p:spPr>
                  </p:pic>
                </p:oleObj>
              </mc:Fallback>
            </mc:AlternateContent>
          </a:graphicData>
        </a:graphic>
      </p:graphicFrame>
      <p:sp>
        <p:nvSpPr>
          <p:cNvPr id="18" name="Line 20"/>
          <p:cNvSpPr>
            <a:spLocks noChangeShapeType="1"/>
          </p:cNvSpPr>
          <p:nvPr/>
        </p:nvSpPr>
        <p:spPr bwMode="auto">
          <a:xfrm flipH="1" flipV="1">
            <a:off x="1409700" y="4368799"/>
            <a:ext cx="0" cy="487093"/>
          </a:xfrm>
          <a:prstGeom prst="line">
            <a:avLst/>
          </a:prstGeom>
          <a:noFill/>
          <a:ln w="28575" cmpd="sng">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graphicFrame>
        <p:nvGraphicFramePr>
          <p:cNvPr id="19" name="Object 18"/>
          <p:cNvGraphicFramePr>
            <a:graphicFrameLocks noChangeAspect="1"/>
          </p:cNvGraphicFramePr>
          <p:nvPr/>
        </p:nvGraphicFramePr>
        <p:xfrm>
          <a:off x="1033461" y="4192758"/>
          <a:ext cx="288925" cy="269875"/>
        </p:xfrm>
        <a:graphic>
          <a:graphicData uri="http://schemas.openxmlformats.org/presentationml/2006/ole">
            <mc:AlternateContent xmlns:mc="http://schemas.openxmlformats.org/markup-compatibility/2006">
              <mc:Choice xmlns:v="urn:schemas-microsoft-com:vml" Requires="v">
                <p:oleObj spid="_x0000_s20581" name="Equation" r:id="rId11" imgW="165100" imgH="152400" progId="Equation.DSMT4">
                  <p:embed/>
                </p:oleObj>
              </mc:Choice>
              <mc:Fallback>
                <p:oleObj name="Equation" r:id="rId11" imgW="165100" imgH="152400" progId="Equation.DSMT4">
                  <p:embed/>
                  <p:pic>
                    <p:nvPicPr>
                      <p:cNvPr id="19" name="Object 18"/>
                      <p:cNvPicPr/>
                      <p:nvPr/>
                    </p:nvPicPr>
                    <p:blipFill>
                      <a:blip r:embed="rId12"/>
                      <a:stretch>
                        <a:fillRect/>
                      </a:stretch>
                    </p:blipFill>
                    <p:spPr>
                      <a:xfrm>
                        <a:off x="1033461" y="4192758"/>
                        <a:ext cx="288925" cy="269875"/>
                      </a:xfrm>
                      <a:prstGeom prst="rect">
                        <a:avLst/>
                      </a:prstGeom>
                    </p:spPr>
                  </p:pic>
                </p:oleObj>
              </mc:Fallback>
            </mc:AlternateContent>
          </a:graphicData>
        </a:graphic>
      </p:graphicFrame>
      <p:sp>
        <p:nvSpPr>
          <p:cNvPr id="20" name="TextBox 19"/>
          <p:cNvSpPr txBox="1"/>
          <p:nvPr/>
        </p:nvSpPr>
        <p:spPr>
          <a:xfrm>
            <a:off x="678415" y="1735274"/>
            <a:ext cx="3918985" cy="1323439"/>
          </a:xfrm>
          <a:prstGeom prst="rect">
            <a:avLst/>
          </a:prstGeom>
          <a:noFill/>
          <a:ln>
            <a:noFill/>
          </a:ln>
        </p:spPr>
        <p:txBody>
          <a:bodyPr wrap="square" rtlCol="0">
            <a:spAutoFit/>
          </a:bodyPr>
          <a:lstStyle/>
          <a:p>
            <a:r>
              <a:rPr lang="en-US" sz="2000" dirty="0">
                <a:solidFill>
                  <a:srgbClr val="0000FF"/>
                </a:solidFill>
                <a:latin typeface="Apple Chancery"/>
                <a:cs typeface="Apple Chancery"/>
              </a:rPr>
              <a:t>The track </a:t>
            </a:r>
            <a:r>
              <a:rPr lang="en-US" sz="2000" dirty="0">
                <a:latin typeface="Times New Roman"/>
                <a:cs typeface="Times New Roman"/>
              </a:rPr>
              <a:t>will again have to </a:t>
            </a:r>
            <a:r>
              <a:rPr lang="en-US" sz="2000" dirty="0">
                <a:solidFill>
                  <a:srgbClr val="FF0000"/>
                </a:solidFill>
                <a:latin typeface="Times New Roman"/>
                <a:cs typeface="Times New Roman"/>
              </a:rPr>
              <a:t>provide</a:t>
            </a:r>
            <a:r>
              <a:rPr lang="en-US" sz="2000" dirty="0">
                <a:latin typeface="Times New Roman"/>
                <a:cs typeface="Times New Roman"/>
              </a:rPr>
              <a:t> a </a:t>
            </a:r>
            <a:r>
              <a:rPr lang="en-US" sz="2000" dirty="0">
                <a:solidFill>
                  <a:srgbClr val="FF0000"/>
                </a:solidFill>
                <a:latin typeface="Times New Roman"/>
                <a:cs typeface="Times New Roman"/>
              </a:rPr>
              <a:t>normal force </a:t>
            </a:r>
            <a:r>
              <a:rPr lang="en-US" sz="2000" dirty="0">
                <a:latin typeface="Times New Roman"/>
                <a:cs typeface="Times New Roman"/>
              </a:rPr>
              <a:t>in the centripetal direction, this time to keep the car from falling.  </a:t>
            </a:r>
            <a:r>
              <a:rPr lang="en-US" sz="2000" dirty="0" err="1">
                <a:latin typeface="Times New Roman"/>
                <a:cs typeface="Times New Roman"/>
              </a:rPr>
              <a:t>Soooo</a:t>
            </a:r>
            <a:r>
              <a:rPr lang="en-US" sz="2000" dirty="0">
                <a:latin typeface="Times New Roman"/>
                <a:cs typeface="Times New Roman"/>
              </a:rPr>
              <a:t> . . . </a:t>
            </a:r>
            <a:endParaRPr lang="en-US" sz="2000" dirty="0">
              <a:solidFill>
                <a:srgbClr val="FF0000"/>
              </a:solidFill>
              <a:latin typeface="Apple Chancery"/>
              <a:cs typeface="Apple Chancery"/>
            </a:endParaRPr>
          </a:p>
        </p:txBody>
      </p:sp>
      <p:graphicFrame>
        <p:nvGraphicFramePr>
          <p:cNvPr id="21" name="Object 20"/>
          <p:cNvGraphicFramePr>
            <a:graphicFrameLocks noChangeAspect="1"/>
          </p:cNvGraphicFramePr>
          <p:nvPr/>
        </p:nvGraphicFramePr>
        <p:xfrm>
          <a:off x="6192839" y="1007084"/>
          <a:ext cx="288925" cy="269875"/>
        </p:xfrm>
        <a:graphic>
          <a:graphicData uri="http://schemas.openxmlformats.org/presentationml/2006/ole">
            <mc:AlternateContent xmlns:mc="http://schemas.openxmlformats.org/markup-compatibility/2006">
              <mc:Choice xmlns:v="urn:schemas-microsoft-com:vml" Requires="v">
                <p:oleObj spid="_x0000_s20582" name="Equation" r:id="rId13" imgW="165100" imgH="152400" progId="Equation.DSMT4">
                  <p:embed/>
                </p:oleObj>
              </mc:Choice>
              <mc:Fallback>
                <p:oleObj name="Equation" r:id="rId13" imgW="165100" imgH="152400" progId="Equation.DSMT4">
                  <p:embed/>
                  <p:pic>
                    <p:nvPicPr>
                      <p:cNvPr id="21" name="Object 20"/>
                      <p:cNvPicPr/>
                      <p:nvPr/>
                    </p:nvPicPr>
                    <p:blipFill>
                      <a:blip r:embed="rId12"/>
                      <a:stretch>
                        <a:fillRect/>
                      </a:stretch>
                    </p:blipFill>
                    <p:spPr>
                      <a:xfrm>
                        <a:off x="6192839" y="1007084"/>
                        <a:ext cx="288925" cy="269875"/>
                      </a:xfrm>
                      <a:prstGeom prst="rect">
                        <a:avLst/>
                      </a:prstGeom>
                    </p:spPr>
                  </p:pic>
                </p:oleObj>
              </mc:Fallback>
            </mc:AlternateContent>
          </a:graphicData>
        </a:graphic>
      </p:graphicFrame>
      <p:sp>
        <p:nvSpPr>
          <p:cNvPr id="22" name="Line 20"/>
          <p:cNvSpPr>
            <a:spLocks noChangeShapeType="1"/>
          </p:cNvSpPr>
          <p:nvPr/>
        </p:nvSpPr>
        <p:spPr bwMode="auto">
          <a:xfrm flipH="1" flipV="1">
            <a:off x="6518276" y="804256"/>
            <a:ext cx="0" cy="696794"/>
          </a:xfrm>
          <a:prstGeom prst="line">
            <a:avLst/>
          </a:prstGeom>
          <a:noFill/>
          <a:ln w="57150" cmpd="sng">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4209549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4" grpId="0" animBg="1"/>
      <p:bldP spid="133" grpId="0"/>
      <p:bldP spid="83" grpId="0" animBg="1"/>
      <p:bldP spid="18" grpId="0" animBg="1"/>
      <p:bldP spid="20" grpId="0"/>
      <p:bldP spid="2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22960" y="286604"/>
            <a:ext cx="7543800" cy="864863"/>
          </a:xfrm>
        </p:spPr>
        <p:txBody>
          <a:bodyPr/>
          <a:lstStyle/>
          <a:p>
            <a:r>
              <a:rPr lang="en-US" dirty="0"/>
              <a:t>Rollercoaster loop!</a:t>
            </a:r>
          </a:p>
        </p:txBody>
      </p:sp>
      <p:sp>
        <p:nvSpPr>
          <p:cNvPr id="4" name="Content Placeholder 2"/>
          <p:cNvSpPr>
            <a:spLocks noGrp="1"/>
          </p:cNvSpPr>
          <p:nvPr>
            <p:ph idx="4294967295"/>
          </p:nvPr>
        </p:nvSpPr>
        <p:spPr>
          <a:xfrm>
            <a:off x="323385" y="1298222"/>
            <a:ext cx="8486078" cy="4570872"/>
          </a:xfrm>
        </p:spPr>
        <p:txBody>
          <a:bodyPr/>
          <a:lstStyle/>
          <a:p>
            <a:r>
              <a:rPr lang="en-US" dirty="0"/>
              <a:t>A roller coaster includes a loop that has a radius of 12 m.  What is the minimum speed the roller coaster cars have to have in order for passengers not to fall out of their seats at the top of the loop if they did not wear seatbelts?  </a:t>
            </a:r>
          </a:p>
          <a:p>
            <a:pPr lvl="1"/>
            <a:r>
              <a:rPr lang="en-US" dirty="0"/>
              <a:t>Hint: at the instant they </a:t>
            </a:r>
            <a:r>
              <a:rPr lang="en-US" u="sng" dirty="0"/>
              <a:t>just</a:t>
            </a:r>
            <a:r>
              <a:rPr lang="en-US" dirty="0"/>
              <a:t> begin to fall out of their seats, what happens to one of the forces?</a:t>
            </a:r>
          </a:p>
        </p:txBody>
      </p:sp>
      <p:pic>
        <p:nvPicPr>
          <p:cNvPr id="3" name="Picture 2"/>
          <p:cNvPicPr>
            <a:picLocks noChangeAspect="1"/>
          </p:cNvPicPr>
          <p:nvPr/>
        </p:nvPicPr>
        <p:blipFill rotWithShape="1">
          <a:blip r:embed="rId2"/>
          <a:srcRect r="46428"/>
          <a:stretch/>
        </p:blipFill>
        <p:spPr>
          <a:xfrm>
            <a:off x="5813521" y="3193196"/>
            <a:ext cx="2877960" cy="3378200"/>
          </a:xfrm>
          <a:prstGeom prst="rect">
            <a:avLst/>
          </a:prstGeom>
        </p:spPr>
      </p:pic>
    </p:spTree>
    <p:extLst>
      <p:ext uri="{BB962C8B-B14F-4D97-AF65-F5344CB8AC3E}">
        <p14:creationId xmlns:p14="http://schemas.microsoft.com/office/powerpoint/2010/main" val="42544578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22960" y="286604"/>
            <a:ext cx="7543800" cy="864863"/>
          </a:xfrm>
        </p:spPr>
        <p:txBody>
          <a:bodyPr/>
          <a:lstStyle/>
          <a:p>
            <a:r>
              <a:rPr lang="en-US" dirty="0"/>
              <a:t>Rollercoaster loop</a:t>
            </a:r>
          </a:p>
        </p:txBody>
      </p:sp>
      <p:sp>
        <p:nvSpPr>
          <p:cNvPr id="4" name="TextBox 3"/>
          <p:cNvSpPr txBox="1"/>
          <p:nvPr/>
        </p:nvSpPr>
        <p:spPr>
          <a:xfrm>
            <a:off x="223023" y="1365955"/>
            <a:ext cx="7356893" cy="646331"/>
          </a:xfrm>
          <a:prstGeom prst="rect">
            <a:avLst/>
          </a:prstGeom>
          <a:noFill/>
        </p:spPr>
        <p:txBody>
          <a:bodyPr wrap="square" rtlCol="0">
            <a:spAutoFit/>
          </a:bodyPr>
          <a:lstStyle/>
          <a:p>
            <a:r>
              <a:rPr lang="en-US" dirty="0">
                <a:latin typeface="Palatino Linotype" charset="0"/>
                <a:ea typeface="Palatino Linotype" charset="0"/>
                <a:cs typeface="Palatino Linotype" charset="0"/>
              </a:rPr>
              <a:t>At the top of the loop, both gravity and the normal force by the track are pointing downward (towards the center of the loop):</a:t>
            </a:r>
          </a:p>
        </p:txBody>
      </p:sp>
      <p:grpSp>
        <p:nvGrpSpPr>
          <p:cNvPr id="3" name="Group 2">
            <a:extLst>
              <a:ext uri="{FF2B5EF4-FFF2-40B4-BE49-F238E27FC236}">
                <a16:creationId xmlns:a16="http://schemas.microsoft.com/office/drawing/2014/main" id="{DA3FCEA8-0223-CF48-8E89-03CD514AF725}"/>
              </a:ext>
            </a:extLst>
          </p:cNvPr>
          <p:cNvGrpSpPr/>
          <p:nvPr/>
        </p:nvGrpSpPr>
        <p:grpSpPr>
          <a:xfrm>
            <a:off x="7864968" y="1476653"/>
            <a:ext cx="1003580" cy="948153"/>
            <a:chOff x="7363179" y="1648178"/>
            <a:chExt cx="1003580" cy="948153"/>
          </a:xfrm>
        </p:grpSpPr>
        <p:sp>
          <p:nvSpPr>
            <p:cNvPr id="5" name="Rectangle 4"/>
            <p:cNvSpPr/>
            <p:nvPr/>
          </p:nvSpPr>
          <p:spPr>
            <a:xfrm>
              <a:off x="7439378" y="1648178"/>
              <a:ext cx="587022" cy="3025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a:off x="7665156" y="1772356"/>
              <a:ext cx="0" cy="519288"/>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7817556" y="1777999"/>
              <a:ext cx="0" cy="519288"/>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363179" y="2246545"/>
              <a:ext cx="378178" cy="338554"/>
            </a:xfrm>
            <a:prstGeom prst="rect">
              <a:avLst/>
            </a:prstGeom>
            <a:noFill/>
          </p:spPr>
          <p:txBody>
            <a:bodyPr wrap="square" rtlCol="0">
              <a:spAutoFit/>
            </a:bodyPr>
            <a:lstStyle/>
            <a:p>
              <a:r>
                <a:rPr lang="en-US" sz="1600">
                  <a:latin typeface="Palatino Linotype" charset="0"/>
                  <a:ea typeface="Palatino Linotype" charset="0"/>
                  <a:cs typeface="Palatino Linotype" charset="0"/>
                </a:rPr>
                <a:t>F</a:t>
              </a:r>
              <a:r>
                <a:rPr lang="en-US" sz="1600" baseline="-25000">
                  <a:latin typeface="Palatino Linotype" charset="0"/>
                  <a:ea typeface="Palatino Linotype" charset="0"/>
                  <a:cs typeface="Palatino Linotype" charset="0"/>
                </a:rPr>
                <a:t>g</a:t>
              </a:r>
              <a:endParaRPr lang="en-US" sz="1600" dirty="0">
                <a:latin typeface="Palatino Linotype" charset="0"/>
                <a:ea typeface="Palatino Linotype" charset="0"/>
                <a:cs typeface="Palatino Linotype" charset="0"/>
              </a:endParaRPr>
            </a:p>
          </p:txBody>
        </p:sp>
        <p:sp>
          <p:nvSpPr>
            <p:cNvPr id="10" name="TextBox 9"/>
            <p:cNvSpPr txBox="1"/>
            <p:nvPr/>
          </p:nvSpPr>
          <p:spPr>
            <a:xfrm>
              <a:off x="7778044" y="2257777"/>
              <a:ext cx="588715" cy="338554"/>
            </a:xfrm>
            <a:prstGeom prst="rect">
              <a:avLst/>
            </a:prstGeom>
            <a:noFill/>
          </p:spPr>
          <p:txBody>
            <a:bodyPr wrap="square" rtlCol="0">
              <a:spAutoFit/>
            </a:bodyPr>
            <a:lstStyle/>
            <a:p>
              <a:r>
                <a:rPr lang="en-US" sz="1600" dirty="0">
                  <a:latin typeface="Palatino Linotype" charset="0"/>
                  <a:ea typeface="Palatino Linotype" charset="0"/>
                  <a:cs typeface="Palatino Linotype" charset="0"/>
                </a:rPr>
                <a:t>F</a:t>
              </a:r>
              <a:r>
                <a:rPr lang="en-US" sz="1600" baseline="-25000" dirty="0">
                  <a:latin typeface="Palatino Linotype" charset="0"/>
                  <a:ea typeface="Palatino Linotype" charset="0"/>
                  <a:cs typeface="Palatino Linotype" charset="0"/>
                </a:rPr>
                <a:t>N</a:t>
              </a:r>
              <a:endParaRPr lang="en-US" sz="1600" dirty="0">
                <a:latin typeface="Palatino Linotype" charset="0"/>
                <a:ea typeface="Palatino Linotype" charset="0"/>
                <a:cs typeface="Palatino Linotype" charset="0"/>
              </a:endParaRPr>
            </a:p>
          </p:txBody>
        </p:sp>
      </p:grpSp>
      <p:sp>
        <p:nvSpPr>
          <p:cNvPr id="12" name="TextBox 11"/>
          <p:cNvSpPr txBox="1"/>
          <p:nvPr/>
        </p:nvSpPr>
        <p:spPr>
          <a:xfrm>
            <a:off x="822959" y="3954313"/>
            <a:ext cx="8321041" cy="646331"/>
          </a:xfrm>
          <a:prstGeom prst="rect">
            <a:avLst/>
          </a:prstGeom>
          <a:noFill/>
        </p:spPr>
        <p:txBody>
          <a:bodyPr wrap="square" rtlCol="0">
            <a:spAutoFit/>
          </a:bodyPr>
          <a:lstStyle/>
          <a:p>
            <a:r>
              <a:rPr lang="en-US" dirty="0">
                <a:latin typeface="Palatino Linotype" charset="0"/>
                <a:ea typeface="Palatino Linotype" charset="0"/>
                <a:cs typeface="Palatino Linotype" charset="0"/>
              </a:rPr>
              <a:t>At the minimum speed to go around the loop, the car will </a:t>
            </a:r>
            <a:r>
              <a:rPr lang="en-US" i="1" dirty="0">
                <a:latin typeface="Palatino Linotype" charset="0"/>
                <a:ea typeface="Palatino Linotype" charset="0"/>
                <a:cs typeface="Palatino Linotype" charset="0"/>
              </a:rPr>
              <a:t>just</a:t>
            </a:r>
            <a:r>
              <a:rPr lang="en-US" dirty="0">
                <a:latin typeface="Palatino Linotype" charset="0"/>
                <a:ea typeface="Palatino Linotype" charset="0"/>
                <a:cs typeface="Palatino Linotype" charset="0"/>
              </a:rPr>
              <a:t> be touching the track </a:t>
            </a:r>
            <a:r>
              <a:rPr lang="mr-IN" dirty="0">
                <a:latin typeface="Palatino Linotype" charset="0"/>
                <a:ea typeface="Palatino Linotype" charset="0"/>
                <a:cs typeface="Palatino Linotype" charset="0"/>
              </a:rPr>
              <a:t>–</a:t>
            </a:r>
            <a:r>
              <a:rPr lang="en-US" dirty="0">
                <a:latin typeface="Palatino Linotype" charset="0"/>
                <a:ea typeface="Palatino Linotype" charset="0"/>
                <a:cs typeface="Palatino Linotype" charset="0"/>
              </a:rPr>
              <a:t> so the normal force applied by the track will approach 0. Then:</a:t>
            </a:r>
          </a:p>
        </p:txBody>
      </p:sp>
      <p:sp>
        <p:nvSpPr>
          <p:cNvPr id="13" name="TextBox 12"/>
          <p:cNvSpPr txBox="1"/>
          <p:nvPr/>
        </p:nvSpPr>
        <p:spPr>
          <a:xfrm>
            <a:off x="822960" y="2123434"/>
            <a:ext cx="6492806" cy="369332"/>
          </a:xfrm>
          <a:prstGeom prst="rect">
            <a:avLst/>
          </a:prstGeom>
          <a:noFill/>
        </p:spPr>
        <p:txBody>
          <a:bodyPr wrap="square" rtlCol="0">
            <a:spAutoFit/>
          </a:bodyPr>
          <a:lstStyle/>
          <a:p>
            <a:r>
              <a:rPr lang="en-US" dirty="0">
                <a:latin typeface="Palatino Linotype" charset="0"/>
                <a:ea typeface="Palatino Linotype" charset="0"/>
                <a:cs typeface="Palatino Linotype" charset="0"/>
              </a:rPr>
              <a:t>Taking downward to be the + centripetal direction, from N2L:</a:t>
            </a:r>
          </a:p>
        </p:txBody>
      </p:sp>
      <mc:AlternateContent xmlns:mc="http://schemas.openxmlformats.org/markup-compatibility/2006">
        <mc:Choice xmlns:a14="http://schemas.microsoft.com/office/drawing/2010/main" Requires="a14">
          <p:sp>
            <p:nvSpPr>
              <p:cNvPr id="14" name="TextBox 13"/>
              <p:cNvSpPr txBox="1"/>
              <p:nvPr/>
            </p:nvSpPr>
            <p:spPr>
              <a:xfrm>
                <a:off x="2406185" y="2628024"/>
                <a:ext cx="604396" cy="67069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bHide m:val="on"/>
                          <m:supHide m:val="on"/>
                          <m:ctrlPr>
                            <a:rPr lang="en-US" i="1" smtClean="0">
                              <a:latin typeface="Cambria Math" panose="02040503050406030204" pitchFamily="18" charset="0"/>
                            </a:rPr>
                          </m:ctrlPr>
                        </m:naryPr>
                        <m:sub/>
                        <m:sup/>
                        <m:e>
                          <m:sSub>
                            <m:sSubPr>
                              <m:ctrlPr>
                                <a:rPr lang="en-US" i="1" smtClean="0">
                                  <a:latin typeface="Cambria Math" panose="02040503050406030204" pitchFamily="18" charset="0"/>
                                </a:rPr>
                              </m:ctrlPr>
                            </m:sSubPr>
                            <m:e>
                              <m:r>
                                <a:rPr lang="en-US" b="0" i="1" smtClean="0">
                                  <a:latin typeface="Cambria Math" charset="0"/>
                                </a:rPr>
                                <m:t>𝐹</m:t>
                              </m:r>
                            </m:e>
                            <m:sub>
                              <m:r>
                                <a:rPr lang="en-US" b="0" i="1" smtClean="0">
                                  <a:latin typeface="Cambria Math" charset="0"/>
                                </a:rPr>
                                <m:t>𝑐</m:t>
                              </m:r>
                            </m:sub>
                          </m:sSub>
                        </m:e>
                      </m:nary>
                    </m:oMath>
                  </m:oMathPara>
                </a14:m>
                <a:endParaRPr lang="en-US" dirty="0"/>
              </a:p>
            </p:txBody>
          </p:sp>
        </mc:Choice>
        <mc:Fallback>
          <p:sp>
            <p:nvSpPr>
              <p:cNvPr id="14" name="TextBox 13"/>
              <p:cNvSpPr txBox="1">
                <a:spLocks noRot="1" noChangeAspect="1" noMove="1" noResize="1" noEditPoints="1" noAdjustHandles="1" noChangeArrowheads="1" noChangeShapeType="1" noTextEdit="1"/>
              </p:cNvSpPr>
              <p:nvPr/>
            </p:nvSpPr>
            <p:spPr>
              <a:xfrm>
                <a:off x="2406185" y="2628024"/>
                <a:ext cx="604396" cy="670696"/>
              </a:xfrm>
              <a:prstGeom prst="rect">
                <a:avLst/>
              </a:prstGeom>
              <a:blipFill>
                <a:blip r:embed="rId2"/>
                <a:stretch>
                  <a:fillRect l="-132653" t="-144444" r="-46939" b="-19814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TextBox 14"/>
              <p:cNvSpPr txBox="1"/>
              <p:nvPr/>
            </p:nvSpPr>
            <p:spPr>
              <a:xfrm>
                <a:off x="2796695" y="3093494"/>
                <a:ext cx="1577291"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charset="0"/>
                            </a:rPr>
                            <m:t>𝐹</m:t>
                          </m:r>
                        </m:e>
                        <m:sub>
                          <m:r>
                            <a:rPr lang="en-US" b="0" i="1" smtClean="0">
                              <a:latin typeface="Cambria Math" charset="0"/>
                            </a:rPr>
                            <m:t>𝑔</m:t>
                          </m:r>
                        </m:sub>
                      </m:sSub>
                      <m:r>
                        <a:rPr lang="en-US" b="0" i="1" smtClean="0">
                          <a:latin typeface="Cambria Math" charset="0"/>
                        </a:rPr>
                        <m:t>+</m:t>
                      </m:r>
                      <m:sSub>
                        <m:sSubPr>
                          <m:ctrlPr>
                            <a:rPr lang="en-US" b="0" i="1" smtClean="0">
                              <a:latin typeface="Cambria Math" panose="02040503050406030204" pitchFamily="18" charset="0"/>
                            </a:rPr>
                          </m:ctrlPr>
                        </m:sSubPr>
                        <m:e>
                          <m:r>
                            <a:rPr lang="en-US" b="0" i="1" smtClean="0">
                              <a:latin typeface="Cambria Math" charset="0"/>
                            </a:rPr>
                            <m:t>𝐹</m:t>
                          </m:r>
                        </m:e>
                        <m:sub>
                          <m:r>
                            <a:rPr lang="en-US" b="0" i="1" smtClean="0">
                              <a:latin typeface="Cambria Math" charset="0"/>
                            </a:rPr>
                            <m:t>𝑁</m:t>
                          </m:r>
                        </m:sub>
                      </m:sSub>
                      <m:r>
                        <a:rPr lang="en-US" b="0" i="1" smtClean="0">
                          <a:latin typeface="Cambria Math" charset="0"/>
                        </a:rPr>
                        <m:t>=</m:t>
                      </m:r>
                      <m:r>
                        <a:rPr lang="en-US" i="1">
                          <a:latin typeface="Cambria Math" charset="0"/>
                        </a:rPr>
                        <m:t>𝑚</m:t>
                      </m:r>
                      <m:f>
                        <m:fPr>
                          <m:ctrlPr>
                            <a:rPr lang="mr-IN" i="1">
                              <a:latin typeface="Cambria Math" panose="02040503050406030204" pitchFamily="18" charset="0"/>
                            </a:rPr>
                          </m:ctrlPr>
                        </m:fPr>
                        <m:num>
                          <m:sSup>
                            <m:sSupPr>
                              <m:ctrlPr>
                                <a:rPr lang="mr-IN" i="1">
                                  <a:latin typeface="Cambria Math" panose="02040503050406030204" pitchFamily="18" charset="0"/>
                                </a:rPr>
                              </m:ctrlPr>
                            </m:sSupPr>
                            <m:e>
                              <m:r>
                                <a:rPr lang="en-US" i="1">
                                  <a:latin typeface="Cambria Math" charset="0"/>
                                </a:rPr>
                                <m:t>𝑣</m:t>
                              </m:r>
                            </m:e>
                            <m:sup>
                              <m:r>
                                <a:rPr lang="en-US" i="1">
                                  <a:latin typeface="Cambria Math" charset="0"/>
                                </a:rPr>
                                <m:t>2</m:t>
                              </m:r>
                            </m:sup>
                          </m:sSup>
                        </m:num>
                        <m:den>
                          <m:r>
                            <a:rPr lang="en-US" i="1">
                              <a:latin typeface="Cambria Math" charset="0"/>
                            </a:rPr>
                            <m:t>𝑟</m:t>
                          </m:r>
                        </m:den>
                      </m:f>
                    </m:oMath>
                  </m:oMathPara>
                </a14:m>
                <a:endParaRPr lang="en-US" dirty="0"/>
              </a:p>
            </p:txBody>
          </p:sp>
        </mc:Choice>
        <mc:Fallback>
          <p:sp>
            <p:nvSpPr>
              <p:cNvPr id="15" name="TextBox 14"/>
              <p:cNvSpPr txBox="1">
                <a:spLocks noRot="1" noChangeAspect="1" noMove="1" noResize="1" noEditPoints="1" noAdjustHandles="1" noChangeArrowheads="1" noChangeShapeType="1" noTextEdit="1"/>
              </p:cNvSpPr>
              <p:nvPr/>
            </p:nvSpPr>
            <p:spPr>
              <a:xfrm>
                <a:off x="2796695" y="3093494"/>
                <a:ext cx="1577291" cy="553998"/>
              </a:xfrm>
              <a:prstGeom prst="rect">
                <a:avLst/>
              </a:prstGeom>
              <a:blipFill>
                <a:blip r:embed="rId3"/>
                <a:stretch>
                  <a:fillRect l="-2400" r="-800" b="-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2896947" y="4594804"/>
                <a:ext cx="1175514"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charset="0"/>
                        </a:rPr>
                        <m:t>𝑚</m:t>
                      </m:r>
                      <m:r>
                        <a:rPr lang="en-US" b="0" i="1" smtClean="0">
                          <a:latin typeface="Cambria Math" charset="0"/>
                        </a:rPr>
                        <m:t>𝑔</m:t>
                      </m:r>
                      <m:r>
                        <a:rPr lang="en-US" b="0" i="1" smtClean="0">
                          <a:latin typeface="Cambria Math" charset="0"/>
                        </a:rPr>
                        <m:t>=</m:t>
                      </m:r>
                      <m:r>
                        <a:rPr lang="en-US" i="1">
                          <a:latin typeface="Cambria Math" charset="0"/>
                        </a:rPr>
                        <m:t>𝑚</m:t>
                      </m:r>
                      <m:f>
                        <m:fPr>
                          <m:ctrlPr>
                            <a:rPr lang="mr-IN" i="1">
                              <a:latin typeface="Cambria Math" panose="02040503050406030204" pitchFamily="18" charset="0"/>
                            </a:rPr>
                          </m:ctrlPr>
                        </m:fPr>
                        <m:num>
                          <m:sSup>
                            <m:sSupPr>
                              <m:ctrlPr>
                                <a:rPr lang="mr-IN" i="1">
                                  <a:latin typeface="Cambria Math" panose="02040503050406030204" pitchFamily="18" charset="0"/>
                                </a:rPr>
                              </m:ctrlPr>
                            </m:sSupPr>
                            <m:e>
                              <m:r>
                                <a:rPr lang="en-US" i="1">
                                  <a:latin typeface="Cambria Math" charset="0"/>
                                </a:rPr>
                                <m:t>𝑣</m:t>
                              </m:r>
                            </m:e>
                            <m:sup>
                              <m:r>
                                <a:rPr lang="en-US" i="1">
                                  <a:latin typeface="Cambria Math" charset="0"/>
                                </a:rPr>
                                <m:t>2</m:t>
                              </m:r>
                            </m:sup>
                          </m:sSup>
                        </m:num>
                        <m:den>
                          <m:r>
                            <a:rPr lang="en-US" i="1">
                              <a:latin typeface="Cambria Math" charset="0"/>
                            </a:rPr>
                            <m:t>𝑟</m:t>
                          </m:r>
                        </m:den>
                      </m:f>
                    </m:oMath>
                  </m:oMathPara>
                </a14:m>
                <a:endParaRPr lang="en-US" dirty="0"/>
              </a:p>
            </p:txBody>
          </p:sp>
        </mc:Choice>
        <mc:Fallback xmlns="">
          <p:sp>
            <p:nvSpPr>
              <p:cNvPr id="16" name="TextBox 15"/>
              <p:cNvSpPr txBox="1">
                <a:spLocks noRot="1" noChangeAspect="1" noMove="1" noResize="1" noEditPoints="1" noAdjustHandles="1" noChangeArrowheads="1" noChangeShapeType="1" noTextEdit="1"/>
              </p:cNvSpPr>
              <p:nvPr/>
            </p:nvSpPr>
            <p:spPr>
              <a:xfrm>
                <a:off x="2896947" y="4594804"/>
                <a:ext cx="1175514" cy="553998"/>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2865015" y="5379155"/>
                <a:ext cx="1207446" cy="27802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charset="0"/>
                          <a:ea typeface="Cambria Math" charset="0"/>
                          <a:cs typeface="Cambria Math" charset="0"/>
                        </a:rPr>
                        <m:t>⇒</m:t>
                      </m:r>
                      <m:r>
                        <a:rPr lang="en-US" b="0" i="1" smtClean="0">
                          <a:latin typeface="Cambria Math" charset="0"/>
                          <a:ea typeface="Cambria Math" charset="0"/>
                          <a:cs typeface="Cambria Math" charset="0"/>
                        </a:rPr>
                        <m:t>𝑣</m:t>
                      </m:r>
                      <m:r>
                        <a:rPr lang="en-US" b="0" i="1" smtClean="0">
                          <a:latin typeface="Cambria Math" charset="0"/>
                          <a:ea typeface="Cambria Math" charset="0"/>
                          <a:cs typeface="Cambria Math" charset="0"/>
                        </a:rPr>
                        <m:t>= </m:t>
                      </m:r>
                      <m:rad>
                        <m:radPr>
                          <m:degHide m:val="on"/>
                          <m:ctrlPr>
                            <a:rPr lang="en-US" b="0" i="1" smtClean="0">
                              <a:latin typeface="Cambria Math" panose="02040503050406030204" pitchFamily="18" charset="0"/>
                              <a:ea typeface="Cambria Math" charset="0"/>
                              <a:cs typeface="Cambria Math" charset="0"/>
                            </a:rPr>
                          </m:ctrlPr>
                        </m:radPr>
                        <m:deg/>
                        <m:e>
                          <m:r>
                            <a:rPr lang="en-US" b="0" i="1" smtClean="0">
                              <a:latin typeface="Cambria Math" charset="0"/>
                              <a:ea typeface="Cambria Math" charset="0"/>
                              <a:cs typeface="Cambria Math" charset="0"/>
                            </a:rPr>
                            <m:t>𝑟𝑔</m:t>
                          </m:r>
                        </m:e>
                      </m:rad>
                    </m:oMath>
                  </m:oMathPara>
                </a14:m>
                <a:endParaRPr lang="en-US" dirty="0"/>
              </a:p>
            </p:txBody>
          </p:sp>
        </mc:Choice>
        <mc:Fallback xmlns="">
          <p:sp>
            <p:nvSpPr>
              <p:cNvPr id="17" name="TextBox 16"/>
              <p:cNvSpPr txBox="1">
                <a:spLocks noRot="1" noChangeAspect="1" noMove="1" noResize="1" noEditPoints="1" noAdjustHandles="1" noChangeArrowheads="1" noChangeShapeType="1" noTextEdit="1"/>
              </p:cNvSpPr>
              <p:nvPr/>
            </p:nvSpPr>
            <p:spPr>
              <a:xfrm>
                <a:off x="2865015" y="5379155"/>
                <a:ext cx="1207446" cy="278025"/>
              </a:xfrm>
              <a:prstGeom prst="rect">
                <a:avLst/>
              </a:prstGeom>
              <a:blipFill rotWithShape="0">
                <a:blip r:embed="rId5"/>
                <a:stretch>
                  <a:fillRect l="-3030" t="-143478" r="-4040" b="-176087"/>
                </a:stretch>
              </a:blipFill>
            </p:spPr>
            <p:txBody>
              <a:bodyPr/>
              <a:lstStyle/>
              <a:p>
                <a:r>
                  <a:rPr lang="en-US">
                    <a:noFill/>
                  </a:rPr>
                  <a:t> </a:t>
                </a:r>
              </a:p>
            </p:txBody>
          </p:sp>
        </mc:Fallback>
      </mc:AlternateContent>
      <p:sp>
        <p:nvSpPr>
          <p:cNvPr id="18" name="TextBox 17"/>
          <p:cNvSpPr txBox="1"/>
          <p:nvPr/>
        </p:nvSpPr>
        <p:spPr>
          <a:xfrm>
            <a:off x="4373986" y="5541813"/>
            <a:ext cx="4402023" cy="646331"/>
          </a:xfrm>
          <a:prstGeom prst="rect">
            <a:avLst/>
          </a:prstGeom>
          <a:noFill/>
        </p:spPr>
        <p:txBody>
          <a:bodyPr wrap="square" rtlCol="0">
            <a:spAutoFit/>
          </a:bodyPr>
          <a:lstStyle/>
          <a:p>
            <a:r>
              <a:rPr lang="en-US" dirty="0">
                <a:latin typeface="Palatino Linotype" charset="0"/>
                <a:ea typeface="Palatino Linotype" charset="0"/>
                <a:cs typeface="Palatino Linotype" charset="0"/>
              </a:rPr>
              <a:t>The “critical velocity” depends solely on the radius of the loop (and the planet</a:t>
            </a:r>
            <a:r>
              <a:rPr lang="mr-IN" dirty="0">
                <a:latin typeface="Palatino Linotype" charset="0"/>
                <a:ea typeface="Palatino Linotype" charset="0"/>
                <a:cs typeface="Palatino Linotype" charset="0"/>
              </a:rPr>
              <a:t>…</a:t>
            </a:r>
            <a:r>
              <a:rPr lang="en-US" dirty="0">
                <a:latin typeface="Palatino Linotype" charset="0"/>
                <a:ea typeface="Palatino Linotype" charset="0"/>
                <a:cs typeface="Palatino Linotype" charset="0"/>
              </a:rPr>
              <a:t>)</a:t>
            </a:r>
          </a:p>
        </p:txBody>
      </p:sp>
    </p:spTree>
    <p:extLst>
      <p:ext uri="{BB962C8B-B14F-4D97-AF65-F5344CB8AC3E}">
        <p14:creationId xmlns:p14="http://schemas.microsoft.com/office/powerpoint/2010/main" val="3962738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dissolv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dissolve">
                                      <p:cBhvr>
                                        <p:cTn id="12" dur="500"/>
                                        <p:tgtEl>
                                          <p:spTgt spid="15"/>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dissolv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dissolv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dissolve">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dissolve">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dissolve">
                                      <p:cBhvr>
                                        <p:cTn id="3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P spid="16" grpId="0"/>
      <p:bldP spid="17" grpId="0"/>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22960" y="286604"/>
            <a:ext cx="7543800" cy="864863"/>
          </a:xfrm>
        </p:spPr>
        <p:txBody>
          <a:bodyPr/>
          <a:lstStyle/>
          <a:p>
            <a:r>
              <a:rPr lang="en-US" dirty="0"/>
              <a:t>Rollercoaster loop</a:t>
            </a:r>
          </a:p>
        </p:txBody>
      </p:sp>
      <p:sp>
        <p:nvSpPr>
          <p:cNvPr id="3" name="Content Placeholder 2"/>
          <p:cNvSpPr>
            <a:spLocks noGrp="1"/>
          </p:cNvSpPr>
          <p:nvPr>
            <p:ph idx="4294967295"/>
          </p:nvPr>
        </p:nvSpPr>
        <p:spPr>
          <a:xfrm>
            <a:off x="234177" y="1298222"/>
            <a:ext cx="8575286" cy="4570872"/>
          </a:xfrm>
        </p:spPr>
        <p:txBody>
          <a:bodyPr>
            <a:normAutofit lnSpcReduction="10000"/>
          </a:bodyPr>
          <a:lstStyle/>
          <a:p>
            <a:r>
              <a:rPr lang="en-US" dirty="0"/>
              <a:t> Follow-up questions:</a:t>
            </a:r>
          </a:p>
          <a:p>
            <a:pPr lvl="1"/>
            <a:r>
              <a:rPr lang="en-US" dirty="0"/>
              <a:t>If F</a:t>
            </a:r>
            <a:r>
              <a:rPr lang="en-US" baseline="-25000" dirty="0"/>
              <a:t>N</a:t>
            </a:r>
            <a:r>
              <a:rPr lang="en-US" dirty="0"/>
              <a:t> goes to zero at the top of the loop, what happens to the passengers’ sensation of their weight?</a:t>
            </a:r>
          </a:p>
          <a:p>
            <a:pPr lvl="1"/>
            <a:endParaRPr lang="en-US" dirty="0"/>
          </a:p>
          <a:p>
            <a:pPr lvl="1"/>
            <a:endParaRPr lang="en-US" dirty="0"/>
          </a:p>
          <a:p>
            <a:pPr lvl="1"/>
            <a:endParaRPr lang="en-US" dirty="0"/>
          </a:p>
          <a:p>
            <a:pPr lvl="1"/>
            <a:endParaRPr lang="en-US" dirty="0"/>
          </a:p>
          <a:p>
            <a:pPr lvl="1"/>
            <a:r>
              <a:rPr lang="en-US" dirty="0"/>
              <a:t>What would a free body diagram look like at the bottom of the loop? How would you sum those forces?</a:t>
            </a:r>
          </a:p>
          <a:p>
            <a:pPr lvl="1"/>
            <a:endParaRPr lang="en-US" dirty="0"/>
          </a:p>
          <a:p>
            <a:pPr lvl="1"/>
            <a:endParaRPr lang="en-US" dirty="0"/>
          </a:p>
          <a:p>
            <a:pPr lvl="1"/>
            <a:endParaRPr lang="en-US" dirty="0"/>
          </a:p>
          <a:p>
            <a:pPr lvl="1"/>
            <a:r>
              <a:rPr lang="en-US" dirty="0"/>
              <a:t>What would the passengers’ sensation of weight be like at the bottom?</a:t>
            </a:r>
          </a:p>
        </p:txBody>
      </p:sp>
      <p:sp>
        <p:nvSpPr>
          <p:cNvPr id="4" name="TextBox 3"/>
          <p:cNvSpPr txBox="1"/>
          <p:nvPr/>
        </p:nvSpPr>
        <p:spPr>
          <a:xfrm>
            <a:off x="1079500" y="2235200"/>
            <a:ext cx="7620000" cy="1477328"/>
          </a:xfrm>
          <a:prstGeom prst="rect">
            <a:avLst/>
          </a:prstGeom>
          <a:noFill/>
        </p:spPr>
        <p:txBody>
          <a:bodyPr wrap="square" rtlCol="0">
            <a:spAutoFit/>
          </a:bodyPr>
          <a:lstStyle/>
          <a:p>
            <a:r>
              <a:rPr lang="en-US" dirty="0">
                <a:solidFill>
                  <a:schemeClr val="accent1"/>
                </a:solidFill>
              </a:rPr>
              <a:t>Feel “weightless” </a:t>
            </a:r>
            <a:r>
              <a:rPr lang="mr-IN" dirty="0">
                <a:solidFill>
                  <a:schemeClr val="accent1"/>
                </a:solidFill>
              </a:rPr>
              <a:t>–</a:t>
            </a:r>
            <a:r>
              <a:rPr lang="en-US" dirty="0">
                <a:solidFill>
                  <a:schemeClr val="accent1"/>
                </a:solidFill>
              </a:rPr>
              <a:t> we sense weight because of F</a:t>
            </a:r>
            <a:r>
              <a:rPr lang="en-US" baseline="-25000" dirty="0">
                <a:solidFill>
                  <a:schemeClr val="accent1"/>
                </a:solidFill>
              </a:rPr>
              <a:t>N</a:t>
            </a:r>
            <a:r>
              <a:rPr lang="en-US" dirty="0">
                <a:solidFill>
                  <a:schemeClr val="accent1"/>
                </a:solidFill>
              </a:rPr>
              <a:t> pushing back on us. If F</a:t>
            </a:r>
            <a:r>
              <a:rPr lang="en-US" baseline="-25000" dirty="0">
                <a:solidFill>
                  <a:schemeClr val="accent1"/>
                </a:solidFill>
              </a:rPr>
              <a:t>N</a:t>
            </a:r>
            <a:r>
              <a:rPr lang="en-US" dirty="0">
                <a:solidFill>
                  <a:schemeClr val="accent1"/>
                </a:solidFill>
              </a:rPr>
              <a:t> goes to 0, we don’t “feel” our weight. (This is what is actually going on in space! Astronauts in orbit aren’t pushing against a floor, so they feel weightless </a:t>
            </a:r>
            <a:r>
              <a:rPr lang="mr-IN" dirty="0">
                <a:solidFill>
                  <a:schemeClr val="accent1"/>
                </a:solidFill>
              </a:rPr>
              <a:t>–</a:t>
            </a:r>
            <a:r>
              <a:rPr lang="en-US" dirty="0">
                <a:solidFill>
                  <a:schemeClr val="accent1"/>
                </a:solidFill>
              </a:rPr>
              <a:t> but g gravity IS acting on them because without it they wouldn’t orbit)</a:t>
            </a:r>
          </a:p>
        </p:txBody>
      </p:sp>
      <mc:AlternateContent xmlns:mc="http://schemas.openxmlformats.org/markup-compatibility/2006" xmlns:a14="http://schemas.microsoft.com/office/drawing/2010/main">
        <mc:Choice Requires="a14">
          <p:sp>
            <p:nvSpPr>
              <p:cNvPr id="5" name="TextBox 4"/>
              <p:cNvSpPr txBox="1"/>
              <p:nvPr/>
            </p:nvSpPr>
            <p:spPr>
              <a:xfrm>
                <a:off x="5016500" y="4052147"/>
                <a:ext cx="3683000" cy="945900"/>
              </a:xfrm>
              <a:prstGeom prst="rect">
                <a:avLst/>
              </a:prstGeom>
              <a:noFill/>
            </p:spPr>
            <p:txBody>
              <a:bodyPr wrap="square" rtlCol="0">
                <a:spAutoFit/>
              </a:bodyPr>
              <a:lstStyle/>
              <a:p>
                <a:r>
                  <a:rPr lang="en-US" dirty="0">
                    <a:solidFill>
                      <a:schemeClr val="accent1"/>
                    </a:solidFill>
                  </a:rPr>
                  <a:t>Now, F</a:t>
                </a:r>
                <a:r>
                  <a:rPr lang="en-US" baseline="-25000" dirty="0">
                    <a:solidFill>
                      <a:schemeClr val="accent1"/>
                    </a:solidFill>
                  </a:rPr>
                  <a:t>N</a:t>
                </a:r>
                <a:r>
                  <a:rPr lang="en-US" dirty="0">
                    <a:solidFill>
                      <a:schemeClr val="accent1"/>
                    </a:solidFill>
                  </a:rPr>
                  <a:t> is providing the center-seeking force, and gravity is opposing it. So </a:t>
                </a:r>
                <a14:m>
                  <m:oMath xmlns:m="http://schemas.openxmlformats.org/officeDocument/2006/math">
                    <m:nary>
                      <m:naryPr>
                        <m:chr m:val="∑"/>
                        <m:subHide m:val="on"/>
                        <m:supHide m:val="on"/>
                        <m:ctrlPr>
                          <a:rPr lang="en-US" i="1" smtClean="0">
                            <a:solidFill>
                              <a:schemeClr val="accent1"/>
                            </a:solidFill>
                            <a:latin typeface="Cambria Math" panose="02040503050406030204" pitchFamily="18" charset="0"/>
                          </a:rPr>
                        </m:ctrlPr>
                      </m:naryPr>
                      <m:sub/>
                      <m:sup/>
                      <m:e>
                        <m:sSub>
                          <m:sSubPr>
                            <m:ctrlPr>
                              <a:rPr lang="en-US" i="1" smtClean="0">
                                <a:solidFill>
                                  <a:schemeClr val="accent1"/>
                                </a:solidFill>
                                <a:latin typeface="Cambria Math" panose="02040503050406030204" pitchFamily="18" charset="0"/>
                              </a:rPr>
                            </m:ctrlPr>
                          </m:sSubPr>
                          <m:e>
                            <m:r>
                              <a:rPr lang="en-US" b="0" i="1" smtClean="0">
                                <a:solidFill>
                                  <a:schemeClr val="accent1"/>
                                </a:solidFill>
                                <a:latin typeface="Cambria Math" charset="0"/>
                              </a:rPr>
                              <m:t>𝐹</m:t>
                            </m:r>
                          </m:e>
                          <m:sub>
                            <m:r>
                              <a:rPr lang="en-US" b="0" i="1" smtClean="0">
                                <a:solidFill>
                                  <a:schemeClr val="accent1"/>
                                </a:solidFill>
                                <a:latin typeface="Cambria Math" charset="0"/>
                              </a:rPr>
                              <m:t>𝑐</m:t>
                            </m:r>
                          </m:sub>
                        </m:sSub>
                        <m:r>
                          <a:rPr lang="en-US" b="0" i="1" smtClean="0">
                            <a:solidFill>
                              <a:schemeClr val="accent1"/>
                            </a:solidFill>
                            <a:latin typeface="Cambria Math" charset="0"/>
                          </a:rPr>
                          <m:t>=</m:t>
                        </m:r>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charset="0"/>
                              </a:rPr>
                              <m:t>𝐹</m:t>
                            </m:r>
                          </m:e>
                          <m:sub>
                            <m:r>
                              <a:rPr lang="en-US" b="0" i="1" smtClean="0">
                                <a:solidFill>
                                  <a:schemeClr val="accent1"/>
                                </a:solidFill>
                                <a:latin typeface="Cambria Math" charset="0"/>
                              </a:rPr>
                              <m:t>𝑁</m:t>
                            </m:r>
                          </m:sub>
                        </m:sSub>
                        <m:r>
                          <a:rPr lang="en-US" b="0" i="1" smtClean="0">
                            <a:solidFill>
                              <a:schemeClr val="accent1"/>
                            </a:solidFill>
                            <a:latin typeface="Cambria Math" charset="0"/>
                          </a:rPr>
                          <m:t>−</m:t>
                        </m:r>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charset="0"/>
                              </a:rPr>
                              <m:t>𝐹</m:t>
                            </m:r>
                          </m:e>
                          <m:sub>
                            <m:r>
                              <a:rPr lang="en-US" b="0" i="1" smtClean="0">
                                <a:solidFill>
                                  <a:schemeClr val="accent1"/>
                                </a:solidFill>
                                <a:latin typeface="Cambria Math" charset="0"/>
                              </a:rPr>
                              <m:t>𝑔</m:t>
                            </m:r>
                          </m:sub>
                        </m:sSub>
                      </m:e>
                    </m:nary>
                  </m:oMath>
                </a14:m>
                <a:endParaRPr lang="en-US" dirty="0">
                  <a:solidFill>
                    <a:schemeClr val="accent1"/>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5016500" y="4052147"/>
                <a:ext cx="3683000" cy="945900"/>
              </a:xfrm>
              <a:prstGeom prst="rect">
                <a:avLst/>
              </a:prstGeom>
              <a:blipFill rotWithShape="0">
                <a:blip r:embed="rId2"/>
                <a:stretch>
                  <a:fillRect l="-1490" t="-3871" r="-1821" b="-70323"/>
                </a:stretch>
              </a:blipFill>
            </p:spPr>
            <p:txBody>
              <a:bodyPr/>
              <a:lstStyle/>
              <a:p>
                <a:r>
                  <a:rPr lang="en-US">
                    <a:noFill/>
                  </a:rPr>
                  <a:t> </a:t>
                </a:r>
              </a:p>
            </p:txBody>
          </p:sp>
        </mc:Fallback>
      </mc:AlternateContent>
      <p:grpSp>
        <p:nvGrpSpPr>
          <p:cNvPr id="6" name="Group 5">
            <a:extLst>
              <a:ext uri="{FF2B5EF4-FFF2-40B4-BE49-F238E27FC236}">
                <a16:creationId xmlns:a16="http://schemas.microsoft.com/office/drawing/2014/main" id="{2B694217-D9E8-D641-84AD-45F23F8EDFBA}"/>
              </a:ext>
            </a:extLst>
          </p:cNvPr>
          <p:cNvGrpSpPr/>
          <p:nvPr/>
        </p:nvGrpSpPr>
        <p:grpSpPr>
          <a:xfrm>
            <a:off x="3091184" y="4308818"/>
            <a:ext cx="1036317" cy="1029163"/>
            <a:chOff x="2594755" y="4007028"/>
            <a:chExt cx="1036317" cy="1029163"/>
          </a:xfrm>
        </p:grpSpPr>
        <p:sp>
          <p:nvSpPr>
            <p:cNvPr id="9" name="Rectangle 8"/>
            <p:cNvSpPr/>
            <p:nvPr/>
          </p:nvSpPr>
          <p:spPr>
            <a:xfrm>
              <a:off x="2689578" y="4372507"/>
              <a:ext cx="587022" cy="3025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a:off x="2966156" y="4496685"/>
              <a:ext cx="0" cy="519288"/>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2978856" y="4007028"/>
              <a:ext cx="0" cy="519288"/>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594755" y="4697637"/>
              <a:ext cx="473002" cy="338554"/>
            </a:xfrm>
            <a:prstGeom prst="rect">
              <a:avLst/>
            </a:prstGeom>
            <a:noFill/>
          </p:spPr>
          <p:txBody>
            <a:bodyPr wrap="square" rtlCol="0">
              <a:spAutoFit/>
            </a:bodyPr>
            <a:lstStyle/>
            <a:p>
              <a:r>
                <a:rPr lang="en-US" sz="1600">
                  <a:latin typeface="Palatino Linotype" charset="0"/>
                  <a:ea typeface="Palatino Linotype" charset="0"/>
                  <a:cs typeface="Palatino Linotype" charset="0"/>
                </a:rPr>
                <a:t>F</a:t>
              </a:r>
              <a:r>
                <a:rPr lang="en-US" sz="1600" baseline="-25000">
                  <a:latin typeface="Palatino Linotype" charset="0"/>
                  <a:ea typeface="Palatino Linotype" charset="0"/>
                  <a:cs typeface="Palatino Linotype" charset="0"/>
                </a:rPr>
                <a:t>g</a:t>
              </a:r>
              <a:endParaRPr lang="en-US" sz="1600" dirty="0">
                <a:latin typeface="Palatino Linotype" charset="0"/>
                <a:ea typeface="Palatino Linotype" charset="0"/>
                <a:cs typeface="Palatino Linotype" charset="0"/>
              </a:endParaRPr>
            </a:p>
          </p:txBody>
        </p:sp>
        <p:sp>
          <p:nvSpPr>
            <p:cNvPr id="13" name="TextBox 12"/>
            <p:cNvSpPr txBox="1"/>
            <p:nvPr/>
          </p:nvSpPr>
          <p:spPr>
            <a:xfrm>
              <a:off x="3042357" y="4025950"/>
              <a:ext cx="588715" cy="338554"/>
            </a:xfrm>
            <a:prstGeom prst="rect">
              <a:avLst/>
            </a:prstGeom>
            <a:noFill/>
          </p:spPr>
          <p:txBody>
            <a:bodyPr wrap="square" rtlCol="0">
              <a:spAutoFit/>
            </a:bodyPr>
            <a:lstStyle/>
            <a:p>
              <a:r>
                <a:rPr lang="en-US" sz="1600" dirty="0">
                  <a:latin typeface="Palatino Linotype" charset="0"/>
                  <a:ea typeface="Palatino Linotype" charset="0"/>
                  <a:cs typeface="Palatino Linotype" charset="0"/>
                </a:rPr>
                <a:t>F</a:t>
              </a:r>
              <a:r>
                <a:rPr lang="en-US" sz="1600" baseline="-25000" dirty="0">
                  <a:latin typeface="Palatino Linotype" charset="0"/>
                  <a:ea typeface="Palatino Linotype" charset="0"/>
                  <a:cs typeface="Palatino Linotype" charset="0"/>
                </a:rPr>
                <a:t>N</a:t>
              </a:r>
              <a:endParaRPr lang="en-US" sz="1600" dirty="0">
                <a:latin typeface="Palatino Linotype" charset="0"/>
                <a:ea typeface="Palatino Linotype" charset="0"/>
                <a:cs typeface="Palatino Linotype" charset="0"/>
              </a:endParaRPr>
            </a:p>
          </p:txBody>
        </p:sp>
      </p:grpSp>
      <p:sp>
        <p:nvSpPr>
          <p:cNvPr id="14" name="TextBox 13"/>
          <p:cNvSpPr txBox="1"/>
          <p:nvPr/>
        </p:nvSpPr>
        <p:spPr>
          <a:xfrm>
            <a:off x="1079500" y="5677916"/>
            <a:ext cx="7493000" cy="646331"/>
          </a:xfrm>
          <a:prstGeom prst="rect">
            <a:avLst/>
          </a:prstGeom>
          <a:noFill/>
        </p:spPr>
        <p:txBody>
          <a:bodyPr wrap="square" rtlCol="0">
            <a:spAutoFit/>
          </a:bodyPr>
          <a:lstStyle/>
          <a:p>
            <a:r>
              <a:rPr lang="en-US" dirty="0">
                <a:solidFill>
                  <a:schemeClr val="accent1"/>
                </a:solidFill>
              </a:rPr>
              <a:t>Standing on level ground, motionless, F</a:t>
            </a:r>
            <a:r>
              <a:rPr lang="en-US" baseline="-25000" dirty="0">
                <a:solidFill>
                  <a:schemeClr val="accent1"/>
                </a:solidFill>
              </a:rPr>
              <a:t>N</a:t>
            </a:r>
            <a:r>
              <a:rPr lang="en-US" dirty="0">
                <a:solidFill>
                  <a:schemeClr val="accent1"/>
                </a:solidFill>
              </a:rPr>
              <a:t> = </a:t>
            </a:r>
            <a:r>
              <a:rPr lang="en-US" dirty="0" err="1">
                <a:solidFill>
                  <a:schemeClr val="accent1"/>
                </a:solidFill>
              </a:rPr>
              <a:t>F</a:t>
            </a:r>
            <a:r>
              <a:rPr lang="en-US" baseline="-25000" dirty="0" err="1">
                <a:solidFill>
                  <a:schemeClr val="accent1"/>
                </a:solidFill>
              </a:rPr>
              <a:t>g</a:t>
            </a:r>
            <a:r>
              <a:rPr lang="en-US" dirty="0">
                <a:solidFill>
                  <a:schemeClr val="accent1"/>
                </a:solidFill>
              </a:rPr>
              <a:t> so we feel our full weight. At the bottom of the loop, F</a:t>
            </a:r>
            <a:r>
              <a:rPr lang="en-US" baseline="-25000" dirty="0">
                <a:solidFill>
                  <a:schemeClr val="accent1"/>
                </a:solidFill>
              </a:rPr>
              <a:t>N</a:t>
            </a:r>
            <a:r>
              <a:rPr lang="en-US" dirty="0">
                <a:solidFill>
                  <a:schemeClr val="accent1"/>
                </a:solidFill>
              </a:rPr>
              <a:t> = </a:t>
            </a:r>
            <a:r>
              <a:rPr lang="en-US" dirty="0" err="1">
                <a:solidFill>
                  <a:schemeClr val="accent1"/>
                </a:solidFill>
              </a:rPr>
              <a:t>F</a:t>
            </a:r>
            <a:r>
              <a:rPr lang="en-US" baseline="-25000" dirty="0" err="1">
                <a:solidFill>
                  <a:schemeClr val="accent1"/>
                </a:solidFill>
              </a:rPr>
              <a:t>g</a:t>
            </a:r>
            <a:r>
              <a:rPr lang="en-US" dirty="0">
                <a:solidFill>
                  <a:schemeClr val="accent1"/>
                </a:solidFill>
              </a:rPr>
              <a:t> + ma, so passengers feel heavier than normal.</a:t>
            </a:r>
          </a:p>
        </p:txBody>
      </p:sp>
    </p:spTree>
    <p:extLst>
      <p:ext uri="{BB962C8B-B14F-4D97-AF65-F5344CB8AC3E}">
        <p14:creationId xmlns:p14="http://schemas.microsoft.com/office/powerpoint/2010/main" val="2235852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dissolve">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dissolve">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Effect transition="in" filter="dissolve">
                                      <p:cBhvr>
                                        <p:cTn id="27" dur="500"/>
                                        <p:tgtEl>
                                          <p:spTgt spid="3">
                                            <p:txEl>
                                              <p:pRg st="10" end="1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4">
                                            <p:txEl>
                                              <p:pRg st="0" end="0"/>
                                            </p:txEl>
                                          </p:spTgt>
                                        </p:tgtEl>
                                        <p:attrNameLst>
                                          <p:attrName>style.visibility</p:attrName>
                                        </p:attrNameLst>
                                      </p:cBhvr>
                                      <p:to>
                                        <p:strVal val="visible"/>
                                      </p:to>
                                    </p:set>
                                    <p:animEffect transition="in" filter="dissolve">
                                      <p:cBhvr>
                                        <p:cTn id="32"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22960" y="286604"/>
            <a:ext cx="7543800" cy="864863"/>
          </a:xfrm>
        </p:spPr>
        <p:txBody>
          <a:bodyPr/>
          <a:lstStyle/>
          <a:p>
            <a:r>
              <a:rPr lang="en-US" dirty="0"/>
              <a:t>Rollercoaster loop</a:t>
            </a:r>
          </a:p>
        </p:txBody>
      </p:sp>
      <p:sp>
        <p:nvSpPr>
          <p:cNvPr id="3" name="Content Placeholder 2"/>
          <p:cNvSpPr>
            <a:spLocks noGrp="1"/>
          </p:cNvSpPr>
          <p:nvPr>
            <p:ph idx="4294967295"/>
          </p:nvPr>
        </p:nvSpPr>
        <p:spPr>
          <a:xfrm>
            <a:off x="223024" y="1298222"/>
            <a:ext cx="8720253" cy="1645700"/>
          </a:xfrm>
        </p:spPr>
        <p:txBody>
          <a:bodyPr/>
          <a:lstStyle/>
          <a:p>
            <a:r>
              <a:rPr lang="en-US" dirty="0"/>
              <a:t>  Finally, realistically, what happens to the velocity of the car as it travels up the loop to the top, and why? What’s the problem here?</a:t>
            </a:r>
          </a:p>
          <a:p>
            <a:endParaRPr lang="en-US" dirty="0"/>
          </a:p>
        </p:txBody>
      </p:sp>
      <p:pic>
        <p:nvPicPr>
          <p:cNvPr id="4" name="Picture 3"/>
          <p:cNvPicPr>
            <a:picLocks noChangeAspect="1"/>
          </p:cNvPicPr>
          <p:nvPr/>
        </p:nvPicPr>
        <p:blipFill>
          <a:blip r:embed="rId2"/>
          <a:stretch>
            <a:fillRect/>
          </a:stretch>
        </p:blipFill>
        <p:spPr>
          <a:xfrm>
            <a:off x="2955073" y="2759744"/>
            <a:ext cx="6028753" cy="3935802"/>
          </a:xfrm>
          <a:prstGeom prst="rect">
            <a:avLst/>
          </a:prstGeom>
        </p:spPr>
      </p:pic>
      <p:sp>
        <p:nvSpPr>
          <p:cNvPr id="5" name="TextBox 4"/>
          <p:cNvSpPr txBox="1"/>
          <p:nvPr/>
        </p:nvSpPr>
        <p:spPr>
          <a:xfrm>
            <a:off x="5667023" y="6316133"/>
            <a:ext cx="1422400" cy="215444"/>
          </a:xfrm>
          <a:prstGeom prst="rect">
            <a:avLst/>
          </a:prstGeom>
          <a:noFill/>
        </p:spPr>
        <p:txBody>
          <a:bodyPr wrap="square" rtlCol="0">
            <a:spAutoFit/>
          </a:bodyPr>
          <a:lstStyle/>
          <a:p>
            <a:r>
              <a:rPr lang="en-US" sz="800"/>
              <a:t>www.physicsclassroom.com</a:t>
            </a:r>
            <a:endParaRPr lang="en-US" sz="800" dirty="0"/>
          </a:p>
        </p:txBody>
      </p:sp>
      <p:sp>
        <p:nvSpPr>
          <p:cNvPr id="6" name="TextBox 5"/>
          <p:cNvSpPr txBox="1"/>
          <p:nvPr/>
        </p:nvSpPr>
        <p:spPr>
          <a:xfrm>
            <a:off x="1682044" y="2111624"/>
            <a:ext cx="6434666" cy="646331"/>
          </a:xfrm>
          <a:prstGeom prst="rect">
            <a:avLst/>
          </a:prstGeom>
          <a:noFill/>
        </p:spPr>
        <p:txBody>
          <a:bodyPr wrap="square" rtlCol="0">
            <a:spAutoFit/>
          </a:bodyPr>
          <a:lstStyle/>
          <a:p>
            <a:r>
              <a:rPr lang="en-US" dirty="0">
                <a:solidFill>
                  <a:srgbClr val="FF0000"/>
                </a:solidFill>
              </a:rPr>
              <a:t>It slows as it goes up </a:t>
            </a:r>
            <a:r>
              <a:rPr lang="mr-IN" dirty="0">
                <a:solidFill>
                  <a:srgbClr val="FF0000"/>
                </a:solidFill>
              </a:rPr>
              <a:t>–</a:t>
            </a:r>
            <a:r>
              <a:rPr lang="en-US" dirty="0">
                <a:solidFill>
                  <a:srgbClr val="FF0000"/>
                </a:solidFill>
              </a:rPr>
              <a:t> which means this isn’t actually uniform circular motion.</a:t>
            </a:r>
          </a:p>
        </p:txBody>
      </p:sp>
      <p:sp>
        <p:nvSpPr>
          <p:cNvPr id="7" name="TextBox 6">
            <a:extLst>
              <a:ext uri="{FF2B5EF4-FFF2-40B4-BE49-F238E27FC236}">
                <a16:creationId xmlns:a16="http://schemas.microsoft.com/office/drawing/2014/main" id="{027E9382-7BE5-F64B-A405-FA227E77E7DD}"/>
              </a:ext>
            </a:extLst>
          </p:cNvPr>
          <p:cNvSpPr txBox="1"/>
          <p:nvPr/>
        </p:nvSpPr>
        <p:spPr>
          <a:xfrm>
            <a:off x="223024" y="3296147"/>
            <a:ext cx="2732049" cy="1200329"/>
          </a:xfrm>
          <a:prstGeom prst="rect">
            <a:avLst/>
          </a:prstGeom>
          <a:noFill/>
        </p:spPr>
        <p:txBody>
          <a:bodyPr wrap="square" rtlCol="0">
            <a:spAutoFit/>
          </a:bodyPr>
          <a:lstStyle/>
          <a:p>
            <a:r>
              <a:rPr lang="en-US" dirty="0"/>
              <a:t>NOTE: Most loops are not circular but in fact a shape called a </a:t>
            </a:r>
            <a:r>
              <a:rPr lang="en-US" dirty="0" err="1"/>
              <a:t>Clothoid</a:t>
            </a:r>
            <a:r>
              <a:rPr lang="en-US" dirty="0"/>
              <a:t> Loop!</a:t>
            </a:r>
          </a:p>
        </p:txBody>
      </p:sp>
    </p:spTree>
    <p:extLst>
      <p:ext uri="{BB962C8B-B14F-4D97-AF65-F5344CB8AC3E}">
        <p14:creationId xmlns:p14="http://schemas.microsoft.com/office/powerpoint/2010/main" val="2379687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dissolve">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22960" y="286604"/>
            <a:ext cx="7543800" cy="864863"/>
          </a:xfrm>
        </p:spPr>
        <p:txBody>
          <a:bodyPr/>
          <a:lstStyle/>
          <a:p>
            <a:r>
              <a:rPr lang="en-US" dirty="0"/>
              <a:t>Dips and hills and loops (oh my</a:t>
            </a:r>
            <a:r>
              <a:rPr lang="mr-IN" dirty="0"/>
              <a:t>…</a:t>
            </a:r>
            <a:r>
              <a:rPr lang="en-US" dirty="0"/>
              <a:t>)</a:t>
            </a:r>
          </a:p>
        </p:txBody>
      </p:sp>
      <p:pic>
        <p:nvPicPr>
          <p:cNvPr id="4" name="Picture 3"/>
          <p:cNvPicPr>
            <a:picLocks noChangeAspect="1"/>
          </p:cNvPicPr>
          <p:nvPr/>
        </p:nvPicPr>
        <p:blipFill>
          <a:blip r:embed="rId2"/>
          <a:stretch>
            <a:fillRect/>
          </a:stretch>
        </p:blipFill>
        <p:spPr>
          <a:xfrm>
            <a:off x="952499" y="1511300"/>
            <a:ext cx="7078921" cy="2133600"/>
          </a:xfrm>
          <a:prstGeom prst="rect">
            <a:avLst/>
          </a:prstGeom>
        </p:spPr>
      </p:pic>
      <p:sp>
        <p:nvSpPr>
          <p:cNvPr id="6" name="TextBox 5"/>
          <p:cNvSpPr txBox="1"/>
          <p:nvPr/>
        </p:nvSpPr>
        <p:spPr>
          <a:xfrm>
            <a:off x="513020" y="4552175"/>
            <a:ext cx="7518400" cy="400110"/>
          </a:xfrm>
          <a:prstGeom prst="rect">
            <a:avLst/>
          </a:prstGeom>
          <a:noFill/>
        </p:spPr>
        <p:txBody>
          <a:bodyPr wrap="square" rtlCol="0">
            <a:spAutoFit/>
          </a:bodyPr>
          <a:lstStyle/>
          <a:p>
            <a:r>
              <a:rPr lang="en-US" sz="2000" dirty="0">
                <a:latin typeface="Palatino Linotype" charset="0"/>
                <a:ea typeface="Palatino Linotype" charset="0"/>
                <a:cs typeface="Palatino Linotype" charset="0"/>
              </a:rPr>
              <a:t>What happens if you go too fast over the top of a hill? Why?</a:t>
            </a:r>
          </a:p>
        </p:txBody>
      </p:sp>
    </p:spTree>
    <p:extLst>
      <p:ext uri="{BB962C8B-B14F-4D97-AF65-F5344CB8AC3E}">
        <p14:creationId xmlns:p14="http://schemas.microsoft.com/office/powerpoint/2010/main" val="28470652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22960" y="286604"/>
            <a:ext cx="7543800" cy="864863"/>
          </a:xfrm>
        </p:spPr>
        <p:txBody>
          <a:bodyPr/>
          <a:lstStyle/>
          <a:p>
            <a:r>
              <a:rPr lang="en-US" dirty="0"/>
              <a:t>Banked curve </a:t>
            </a:r>
            <a:r>
              <a:rPr lang="mr-IN" dirty="0"/>
              <a:t>–</a:t>
            </a:r>
            <a:r>
              <a:rPr lang="en-US" dirty="0"/>
              <a:t> no friction</a:t>
            </a:r>
          </a:p>
        </p:txBody>
      </p:sp>
      <p:sp>
        <p:nvSpPr>
          <p:cNvPr id="4" name="Text Box 4"/>
          <p:cNvSpPr txBox="1">
            <a:spLocks noChangeArrowheads="1"/>
          </p:cNvSpPr>
          <p:nvPr/>
        </p:nvSpPr>
        <p:spPr bwMode="auto">
          <a:xfrm>
            <a:off x="213732" y="1137088"/>
            <a:ext cx="698716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800" dirty="0">
                <a:latin typeface="Palatino Linotype" charset="0"/>
                <a:ea typeface="Palatino Linotype" charset="0"/>
                <a:cs typeface="Palatino Linotype" charset="0"/>
              </a:rPr>
              <a:t>At what velocity must a car have to take a banked curve of radius R and angle theta if the bank’s surface is FRICTIONLESS?</a:t>
            </a:r>
          </a:p>
        </p:txBody>
      </p:sp>
      <p:sp>
        <p:nvSpPr>
          <p:cNvPr id="5" name="Text Box 15"/>
          <p:cNvSpPr txBox="1">
            <a:spLocks noChangeArrowheads="1"/>
          </p:cNvSpPr>
          <p:nvPr/>
        </p:nvSpPr>
        <p:spPr bwMode="auto">
          <a:xfrm>
            <a:off x="8267700" y="2476500"/>
            <a:ext cx="349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800"/>
              <a:t>R</a:t>
            </a:r>
            <a:endParaRPr lang="en-US" altLang="en-US"/>
          </a:p>
        </p:txBody>
      </p:sp>
      <p:sp>
        <p:nvSpPr>
          <p:cNvPr id="6" name="Oval 16"/>
          <p:cNvSpPr>
            <a:spLocks noChangeArrowheads="1"/>
          </p:cNvSpPr>
          <p:nvPr/>
        </p:nvSpPr>
        <p:spPr bwMode="auto">
          <a:xfrm>
            <a:off x="7505700" y="1257300"/>
            <a:ext cx="3200400" cy="3200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7" name="Line 18"/>
          <p:cNvSpPr>
            <a:spLocks noChangeShapeType="1"/>
          </p:cNvSpPr>
          <p:nvPr/>
        </p:nvSpPr>
        <p:spPr bwMode="auto">
          <a:xfrm flipH="1" flipV="1">
            <a:off x="7734300" y="2857500"/>
            <a:ext cx="1371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 name="Line 20"/>
          <p:cNvSpPr>
            <a:spLocks noChangeShapeType="1"/>
          </p:cNvSpPr>
          <p:nvPr/>
        </p:nvSpPr>
        <p:spPr bwMode="auto">
          <a:xfrm>
            <a:off x="7658100" y="2933700"/>
            <a:ext cx="0" cy="1371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 name="Text Box 21"/>
          <p:cNvSpPr txBox="1">
            <a:spLocks noChangeArrowheads="1"/>
          </p:cNvSpPr>
          <p:nvPr/>
        </p:nvSpPr>
        <p:spPr bwMode="auto">
          <a:xfrm>
            <a:off x="7658100" y="39243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800"/>
              <a:t>v</a:t>
            </a:r>
            <a:endParaRPr lang="en-US" altLang="en-US"/>
          </a:p>
        </p:txBody>
      </p:sp>
      <p:sp>
        <p:nvSpPr>
          <p:cNvPr id="10" name="Oval 24"/>
          <p:cNvSpPr>
            <a:spLocks noChangeArrowheads="1"/>
          </p:cNvSpPr>
          <p:nvPr/>
        </p:nvSpPr>
        <p:spPr bwMode="auto">
          <a:xfrm>
            <a:off x="7810500" y="1562100"/>
            <a:ext cx="2590800" cy="25908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11" name="Rectangle 25"/>
          <p:cNvSpPr>
            <a:spLocks noChangeArrowheads="1"/>
          </p:cNvSpPr>
          <p:nvPr/>
        </p:nvSpPr>
        <p:spPr bwMode="auto">
          <a:xfrm>
            <a:off x="7581900" y="2705100"/>
            <a:ext cx="152400" cy="228600"/>
          </a:xfrm>
          <a:prstGeom prst="rect">
            <a:avLst/>
          </a:prstGeom>
          <a:solidFill>
            <a:srgbClr val="FF00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grpSp>
        <p:nvGrpSpPr>
          <p:cNvPr id="3" name="Group 2">
            <a:extLst>
              <a:ext uri="{FF2B5EF4-FFF2-40B4-BE49-F238E27FC236}">
                <a16:creationId xmlns:a16="http://schemas.microsoft.com/office/drawing/2014/main" id="{F8A46162-F0C7-1346-BA23-752DA3BAB4FB}"/>
              </a:ext>
            </a:extLst>
          </p:cNvPr>
          <p:cNvGrpSpPr/>
          <p:nvPr/>
        </p:nvGrpSpPr>
        <p:grpSpPr>
          <a:xfrm>
            <a:off x="5518924" y="5122425"/>
            <a:ext cx="1143000" cy="598487"/>
            <a:chOff x="7124700" y="5154613"/>
            <a:chExt cx="1143000" cy="598487"/>
          </a:xfrm>
        </p:grpSpPr>
        <p:sp>
          <p:nvSpPr>
            <p:cNvPr id="12" name="Line 28"/>
            <p:cNvSpPr>
              <a:spLocks noChangeShapeType="1"/>
            </p:cNvSpPr>
            <p:nvPr/>
          </p:nvSpPr>
          <p:spPr bwMode="auto">
            <a:xfrm>
              <a:off x="7200900" y="5295900"/>
              <a:ext cx="10668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 name="Line 29"/>
            <p:cNvSpPr>
              <a:spLocks noChangeShapeType="1"/>
            </p:cNvSpPr>
            <p:nvPr/>
          </p:nvSpPr>
          <p:spPr bwMode="auto">
            <a:xfrm flipH="1">
              <a:off x="7124700" y="5753100"/>
              <a:ext cx="1143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 name="Rectangle 30"/>
            <p:cNvSpPr>
              <a:spLocks noChangeArrowheads="1"/>
            </p:cNvSpPr>
            <p:nvPr/>
          </p:nvSpPr>
          <p:spPr bwMode="auto">
            <a:xfrm rot="12205650">
              <a:off x="7478713" y="5154613"/>
              <a:ext cx="527050" cy="358775"/>
            </a:xfrm>
            <a:prstGeom prst="rect">
              <a:avLst/>
            </a:prstGeom>
            <a:solidFill>
              <a:srgbClr val="FF00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graphicFrame>
          <p:nvGraphicFramePr>
            <p:cNvPr id="15" name="Object 2"/>
            <p:cNvGraphicFramePr>
              <a:graphicFrameLocks noChangeAspect="1"/>
            </p:cNvGraphicFramePr>
            <p:nvPr/>
          </p:nvGraphicFramePr>
          <p:xfrm>
            <a:off x="7551738" y="5524500"/>
            <a:ext cx="153987" cy="217488"/>
          </p:xfrm>
          <a:graphic>
            <a:graphicData uri="http://schemas.openxmlformats.org/presentationml/2006/ole">
              <mc:AlternateContent xmlns:mc="http://schemas.openxmlformats.org/markup-compatibility/2006">
                <mc:Choice xmlns:v="urn:schemas-microsoft-com:vml" Requires="v">
                  <p:oleObj spid="_x0000_s24637" name="Equation" r:id="rId3" imgW="127000" imgH="177800" progId="Equation.DSMT4">
                    <p:embed/>
                  </p:oleObj>
                </mc:Choice>
                <mc:Fallback>
                  <p:oleObj name="Equation" r:id="rId3" imgW="127000" imgH="177800" progId="Equation.DSMT4">
                    <p:embed/>
                    <p:pic>
                      <p:nvPicPr>
                        <p:cNvPr id="15"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1738" y="5524500"/>
                          <a:ext cx="153987" cy="21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28" name="Group 27"/>
          <p:cNvGrpSpPr/>
          <p:nvPr/>
        </p:nvGrpSpPr>
        <p:grpSpPr>
          <a:xfrm>
            <a:off x="675745" y="2215906"/>
            <a:ext cx="4080405" cy="2426187"/>
            <a:chOff x="2232025" y="4407401"/>
            <a:chExt cx="2819400" cy="1676400"/>
          </a:xfrm>
        </p:grpSpPr>
        <p:sp>
          <p:nvSpPr>
            <p:cNvPr id="16" name="Line 28"/>
            <p:cNvSpPr>
              <a:spLocks noChangeShapeType="1"/>
            </p:cNvSpPr>
            <p:nvPr/>
          </p:nvSpPr>
          <p:spPr bwMode="auto">
            <a:xfrm>
              <a:off x="3984625" y="5245601"/>
              <a:ext cx="10668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 name="Line 29"/>
            <p:cNvSpPr>
              <a:spLocks noChangeShapeType="1"/>
            </p:cNvSpPr>
            <p:nvPr/>
          </p:nvSpPr>
          <p:spPr bwMode="auto">
            <a:xfrm flipH="1">
              <a:off x="3908425" y="5702801"/>
              <a:ext cx="1143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 name="Rectangle 30"/>
            <p:cNvSpPr>
              <a:spLocks noChangeArrowheads="1"/>
            </p:cNvSpPr>
            <p:nvPr/>
          </p:nvSpPr>
          <p:spPr bwMode="auto">
            <a:xfrm rot="12205650">
              <a:off x="4262438" y="5104314"/>
              <a:ext cx="527050" cy="358775"/>
            </a:xfrm>
            <a:prstGeom prst="rect">
              <a:avLst/>
            </a:prstGeom>
            <a:solidFill>
              <a:srgbClr val="FF00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19" name="TextBox 15"/>
            <p:cNvSpPr txBox="1">
              <a:spLocks noChangeArrowheads="1"/>
            </p:cNvSpPr>
            <p:nvPr/>
          </p:nvSpPr>
          <p:spPr bwMode="auto">
            <a:xfrm>
              <a:off x="2232025" y="4788401"/>
              <a:ext cx="2209800" cy="233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600" dirty="0"/>
                <a:t>As viewed from head-on</a:t>
              </a:r>
            </a:p>
          </p:txBody>
        </p:sp>
        <p:sp>
          <p:nvSpPr>
            <p:cNvPr id="20" name="Freeform 22"/>
            <p:cNvSpPr>
              <a:spLocks noChangeArrowheads="1"/>
            </p:cNvSpPr>
            <p:nvPr/>
          </p:nvSpPr>
          <p:spPr bwMode="auto">
            <a:xfrm>
              <a:off x="4567238" y="5528176"/>
              <a:ext cx="55562" cy="171450"/>
            </a:xfrm>
            <a:custGeom>
              <a:avLst/>
              <a:gdLst>
                <a:gd name="T0" fmla="*/ 55562 w 56092"/>
                <a:gd name="T1" fmla="*/ 0 h 171450"/>
                <a:gd name="T2" fmla="*/ 8387 w 56092"/>
                <a:gd name="T3" fmla="*/ 85725 h 171450"/>
                <a:gd name="T4" fmla="*/ 5242 w 56092"/>
                <a:gd name="T5" fmla="*/ 171450 h 171450"/>
                <a:gd name="T6" fmla="*/ 0 60000 65536"/>
                <a:gd name="T7" fmla="*/ 0 60000 65536"/>
                <a:gd name="T8" fmla="*/ 0 60000 65536"/>
                <a:gd name="T9" fmla="*/ 0 w 56092"/>
                <a:gd name="T10" fmla="*/ 0 h 171450"/>
                <a:gd name="T11" fmla="*/ 56092 w 56092"/>
                <a:gd name="T12" fmla="*/ 171450 h 171450"/>
              </a:gdLst>
              <a:ahLst/>
              <a:cxnLst>
                <a:cxn ang="T6">
                  <a:pos x="T0" y="T1"/>
                </a:cxn>
                <a:cxn ang="T7">
                  <a:pos x="T2" y="T3"/>
                </a:cxn>
                <a:cxn ang="T8">
                  <a:pos x="T4" y="T5"/>
                </a:cxn>
              </a:cxnLst>
              <a:rect l="T9" t="T10" r="T11" b="T12"/>
              <a:pathLst>
                <a:path w="56092" h="171450">
                  <a:moveTo>
                    <a:pt x="56092" y="0"/>
                  </a:moveTo>
                  <a:cubicBezTo>
                    <a:pt x="36513" y="28575"/>
                    <a:pt x="16934" y="57150"/>
                    <a:pt x="8467" y="85725"/>
                  </a:cubicBezTo>
                  <a:cubicBezTo>
                    <a:pt x="0" y="114300"/>
                    <a:pt x="5292" y="171450"/>
                    <a:pt x="5292" y="171450"/>
                  </a:cubicBezTo>
                </a:path>
              </a:pathLst>
            </a:custGeom>
            <a:noFill/>
            <a:ln w="9525">
              <a:solidFill>
                <a:schemeClr val="tx1"/>
              </a:solidFill>
              <a:prstDash val="dash"/>
              <a:round/>
              <a:headEnd/>
              <a:tailEnd/>
            </a:ln>
            <a:effec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graphicFrame>
          <p:nvGraphicFramePr>
            <p:cNvPr id="21" name="Object 2"/>
            <p:cNvGraphicFramePr>
              <a:graphicFrameLocks noChangeAspect="1"/>
            </p:cNvGraphicFramePr>
            <p:nvPr/>
          </p:nvGraphicFramePr>
          <p:xfrm>
            <a:off x="4437593" y="5484813"/>
            <a:ext cx="153987" cy="217488"/>
          </p:xfrm>
          <a:graphic>
            <a:graphicData uri="http://schemas.openxmlformats.org/presentationml/2006/ole">
              <mc:AlternateContent xmlns:mc="http://schemas.openxmlformats.org/markup-compatibility/2006">
                <mc:Choice xmlns:v="urn:schemas-microsoft-com:vml" Requires="v">
                  <p:oleObj spid="_x0000_s24638" name="Equation" r:id="rId5" imgW="127000" imgH="177800" progId="Equation.DSMT4">
                    <p:embed/>
                  </p:oleObj>
                </mc:Choice>
                <mc:Fallback>
                  <p:oleObj name="Equation" r:id="rId5" imgW="127000" imgH="177800" progId="Equation.DSMT4">
                    <p:embed/>
                    <p:pic>
                      <p:nvPicPr>
                        <p:cNvPr id="21"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7593" y="5484813"/>
                          <a:ext cx="153987" cy="21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cxnSp>
          <p:nvCxnSpPr>
            <p:cNvPr id="22" name="Straight Connector 25"/>
            <p:cNvCxnSpPr>
              <a:cxnSpLocks noChangeShapeType="1"/>
            </p:cNvCxnSpPr>
            <p:nvPr/>
          </p:nvCxnSpPr>
          <p:spPr bwMode="auto">
            <a:xfrm rot="5400000" flipH="1" flipV="1">
              <a:off x="3414713" y="5283701"/>
              <a:ext cx="1598612" cy="1588"/>
            </a:xfrm>
            <a:prstGeom prst="line">
              <a:avLst/>
            </a:prstGeom>
            <a:noFill/>
            <a:ln w="6350">
              <a:solidFill>
                <a:schemeClr val="tx1"/>
              </a:solidFill>
              <a:prstDash val="dash"/>
              <a:round/>
              <a:headEnd/>
              <a:tailEnd/>
            </a:ln>
            <a:extLst>
              <a:ext uri="{909E8E84-426E-40DD-AFC4-6F175D3DCCD1}">
                <a14:hiddenFill xmlns:a14="http://schemas.microsoft.com/office/drawing/2010/main">
                  <a:noFill/>
                </a14:hiddenFill>
              </a:ext>
            </a:extLst>
          </p:spPr>
        </p:cxnSp>
        <p:cxnSp>
          <p:nvCxnSpPr>
            <p:cNvPr id="23" name="Straight Connector 27"/>
            <p:cNvCxnSpPr>
              <a:cxnSpLocks noChangeShapeType="1"/>
            </p:cNvCxnSpPr>
            <p:nvPr/>
          </p:nvCxnSpPr>
          <p:spPr bwMode="auto">
            <a:xfrm rot="5400000" flipH="1" flipV="1">
              <a:off x="3413125" y="4902701"/>
              <a:ext cx="1676400" cy="685800"/>
            </a:xfrm>
            <a:prstGeom prst="line">
              <a:avLst/>
            </a:prstGeom>
            <a:noFill/>
            <a:ln w="6350">
              <a:solidFill>
                <a:schemeClr val="tx1"/>
              </a:solidFill>
              <a:prstDash val="dash"/>
              <a:round/>
              <a:headEnd/>
              <a:tailEnd/>
            </a:ln>
            <a:extLst>
              <a:ext uri="{909E8E84-426E-40DD-AFC4-6F175D3DCCD1}">
                <a14:hiddenFill xmlns:a14="http://schemas.microsoft.com/office/drawing/2010/main">
                  <a:noFill/>
                </a14:hiddenFill>
              </a:ext>
            </a:extLst>
          </p:spPr>
        </p:cxnSp>
        <p:sp>
          <p:nvSpPr>
            <p:cNvPr id="24" name="Freeform 31"/>
            <p:cNvSpPr>
              <a:spLocks noChangeArrowheads="1"/>
            </p:cNvSpPr>
            <p:nvPr/>
          </p:nvSpPr>
          <p:spPr bwMode="auto">
            <a:xfrm>
              <a:off x="4022725" y="5783764"/>
              <a:ext cx="185738" cy="47625"/>
            </a:xfrm>
            <a:custGeom>
              <a:avLst/>
              <a:gdLst>
                <a:gd name="T0" fmla="*/ 0 w 186267"/>
                <a:gd name="T1" fmla="*/ 0 h 47979"/>
                <a:gd name="T2" fmla="*/ 97090 w 186267"/>
                <a:gd name="T3" fmla="*/ 42022 h 47979"/>
                <a:gd name="T4" fmla="*/ 185738 w 186267"/>
                <a:gd name="T5" fmla="*/ 33617 h 47979"/>
                <a:gd name="T6" fmla="*/ 0 60000 65536"/>
                <a:gd name="T7" fmla="*/ 0 60000 65536"/>
                <a:gd name="T8" fmla="*/ 0 60000 65536"/>
                <a:gd name="T9" fmla="*/ 0 w 186267"/>
                <a:gd name="T10" fmla="*/ 0 h 47979"/>
                <a:gd name="T11" fmla="*/ 186267 w 186267"/>
                <a:gd name="T12" fmla="*/ 47979 h 47979"/>
              </a:gdLst>
              <a:ahLst/>
              <a:cxnLst>
                <a:cxn ang="T6">
                  <a:pos x="T0" y="T1"/>
                </a:cxn>
                <a:cxn ang="T7">
                  <a:pos x="T2" y="T3"/>
                </a:cxn>
                <a:cxn ang="T8">
                  <a:pos x="T4" y="T5"/>
                </a:cxn>
              </a:cxnLst>
              <a:rect l="T9" t="T10" r="T11" b="T12"/>
              <a:pathLst>
                <a:path w="186267" h="47979">
                  <a:moveTo>
                    <a:pt x="0" y="0"/>
                  </a:moveTo>
                  <a:cubicBezTo>
                    <a:pt x="33161" y="18345"/>
                    <a:pt x="66323" y="36690"/>
                    <a:pt x="97367" y="42334"/>
                  </a:cubicBezTo>
                  <a:cubicBezTo>
                    <a:pt x="128412" y="47979"/>
                    <a:pt x="157339" y="40923"/>
                    <a:pt x="186267" y="33867"/>
                  </a:cubicBezTo>
                </a:path>
              </a:pathLst>
            </a:custGeom>
            <a:noFill/>
            <a:ln w="6350">
              <a:solidFill>
                <a:schemeClr val="tx1"/>
              </a:solidFill>
              <a:prstDash val="dash"/>
              <a:round/>
              <a:headEnd/>
              <a:tailEnd/>
            </a:ln>
            <a:effec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5" name="Freeform 32"/>
            <p:cNvSpPr>
              <a:spLocks noChangeArrowheads="1"/>
            </p:cNvSpPr>
            <p:nvPr/>
          </p:nvSpPr>
          <p:spPr bwMode="auto">
            <a:xfrm rot="10800000">
              <a:off x="4213225" y="4864601"/>
              <a:ext cx="185738" cy="47625"/>
            </a:xfrm>
            <a:custGeom>
              <a:avLst/>
              <a:gdLst>
                <a:gd name="T0" fmla="*/ 0 w 186267"/>
                <a:gd name="T1" fmla="*/ 0 h 47979"/>
                <a:gd name="T2" fmla="*/ 97090 w 186267"/>
                <a:gd name="T3" fmla="*/ 42022 h 47979"/>
                <a:gd name="T4" fmla="*/ 185738 w 186267"/>
                <a:gd name="T5" fmla="*/ 33617 h 47979"/>
                <a:gd name="T6" fmla="*/ 0 60000 65536"/>
                <a:gd name="T7" fmla="*/ 0 60000 65536"/>
                <a:gd name="T8" fmla="*/ 0 60000 65536"/>
                <a:gd name="T9" fmla="*/ 0 w 186267"/>
                <a:gd name="T10" fmla="*/ 0 h 47979"/>
                <a:gd name="T11" fmla="*/ 186267 w 186267"/>
                <a:gd name="T12" fmla="*/ 47979 h 47979"/>
              </a:gdLst>
              <a:ahLst/>
              <a:cxnLst>
                <a:cxn ang="T6">
                  <a:pos x="T0" y="T1"/>
                </a:cxn>
                <a:cxn ang="T7">
                  <a:pos x="T2" y="T3"/>
                </a:cxn>
                <a:cxn ang="T8">
                  <a:pos x="T4" y="T5"/>
                </a:cxn>
              </a:cxnLst>
              <a:rect l="T9" t="T10" r="T11" b="T12"/>
              <a:pathLst>
                <a:path w="186267" h="47979">
                  <a:moveTo>
                    <a:pt x="0" y="0"/>
                  </a:moveTo>
                  <a:cubicBezTo>
                    <a:pt x="33161" y="18345"/>
                    <a:pt x="66323" y="36690"/>
                    <a:pt x="97367" y="42334"/>
                  </a:cubicBezTo>
                  <a:cubicBezTo>
                    <a:pt x="128412" y="47979"/>
                    <a:pt x="157339" y="40923"/>
                    <a:pt x="186267" y="33867"/>
                  </a:cubicBezTo>
                </a:path>
              </a:pathLst>
            </a:custGeom>
            <a:noFill/>
            <a:ln w="6350">
              <a:solidFill>
                <a:schemeClr val="tx1"/>
              </a:solidFill>
              <a:prstDash val="dash"/>
              <a:round/>
              <a:headEnd/>
              <a:tailEnd/>
            </a:ln>
            <a:effec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graphicFrame>
          <p:nvGraphicFramePr>
            <p:cNvPr id="26" name="Object 3"/>
            <p:cNvGraphicFramePr>
              <a:graphicFrameLocks noChangeAspect="1"/>
            </p:cNvGraphicFramePr>
            <p:nvPr/>
          </p:nvGraphicFramePr>
          <p:xfrm>
            <a:off x="4036484" y="5803607"/>
            <a:ext cx="153987" cy="217488"/>
          </p:xfrm>
          <a:graphic>
            <a:graphicData uri="http://schemas.openxmlformats.org/presentationml/2006/ole">
              <mc:AlternateContent xmlns:mc="http://schemas.openxmlformats.org/markup-compatibility/2006">
                <mc:Choice xmlns:v="urn:schemas-microsoft-com:vml" Requires="v">
                  <p:oleObj spid="_x0000_s24639" name="Equation" r:id="rId6" imgW="127000" imgH="177800" progId="Equation.DSMT4">
                    <p:embed/>
                  </p:oleObj>
                </mc:Choice>
                <mc:Fallback>
                  <p:oleObj name="Equation" r:id="rId6" imgW="127000" imgH="177800" progId="Equation.DSMT4">
                    <p:embed/>
                    <p:pic>
                      <p:nvPicPr>
                        <p:cNvPr id="26"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6484" y="5803607"/>
                          <a:ext cx="153987" cy="21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7" name="Object 4"/>
            <p:cNvGraphicFramePr>
              <a:graphicFrameLocks noChangeAspect="1"/>
            </p:cNvGraphicFramePr>
            <p:nvPr/>
          </p:nvGraphicFramePr>
          <p:xfrm>
            <a:off x="4237168" y="4674895"/>
            <a:ext cx="153988" cy="217488"/>
          </p:xfrm>
          <a:graphic>
            <a:graphicData uri="http://schemas.openxmlformats.org/presentationml/2006/ole">
              <mc:AlternateContent xmlns:mc="http://schemas.openxmlformats.org/markup-compatibility/2006">
                <mc:Choice xmlns:v="urn:schemas-microsoft-com:vml" Requires="v">
                  <p:oleObj spid="_x0000_s24640" name="Equation" r:id="rId7" imgW="127000" imgH="177800" progId="Equation.DSMT4">
                    <p:embed/>
                  </p:oleObj>
                </mc:Choice>
                <mc:Fallback>
                  <p:oleObj name="Equation" r:id="rId7" imgW="127000" imgH="177800" progId="Equation.DSMT4">
                    <p:embed/>
                    <p:pic>
                      <p:nvPicPr>
                        <p:cNvPr id="27"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7168" y="4674895"/>
                          <a:ext cx="153988" cy="21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spTree>
    <p:extLst>
      <p:ext uri="{BB962C8B-B14F-4D97-AF65-F5344CB8AC3E}">
        <p14:creationId xmlns:p14="http://schemas.microsoft.com/office/powerpoint/2010/main" val="464483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22960" y="286604"/>
            <a:ext cx="7543800" cy="864863"/>
          </a:xfrm>
        </p:spPr>
        <p:txBody>
          <a:bodyPr>
            <a:normAutofit/>
          </a:bodyPr>
          <a:lstStyle/>
          <a:p>
            <a:r>
              <a:rPr lang="en-US" dirty="0"/>
              <a:t>Centripetal Direction Review:</a:t>
            </a:r>
          </a:p>
        </p:txBody>
      </p:sp>
      <p:sp>
        <p:nvSpPr>
          <p:cNvPr id="4" name="Text Box 4">
            <a:extLst>
              <a:ext uri="{FF2B5EF4-FFF2-40B4-BE49-F238E27FC236}">
                <a16:creationId xmlns:a16="http://schemas.microsoft.com/office/drawing/2014/main" id="{D9B7BBD2-D97E-E247-85E4-5ACBFAAF8B97}"/>
              </a:ext>
            </a:extLst>
          </p:cNvPr>
          <p:cNvSpPr txBox="1">
            <a:spLocks noChangeArrowheads="1"/>
          </p:cNvSpPr>
          <p:nvPr/>
        </p:nvSpPr>
        <p:spPr bwMode="auto">
          <a:xfrm>
            <a:off x="236220" y="1151467"/>
            <a:ext cx="591390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dirty="0">
                <a:latin typeface="Times New Roman" panose="02020603050405020304" pitchFamily="18" charset="0"/>
                <a:cs typeface="Times New Roman" panose="02020603050405020304" pitchFamily="18" charset="0"/>
              </a:rPr>
              <a:t>1.) A snapshot is taken of a body circling as shown.  Draw a </a:t>
            </a:r>
            <a:r>
              <a:rPr lang="en-US" altLang="en-US" sz="2000" dirty="0" err="1">
                <a:latin typeface="Times New Roman" panose="02020603050405020304" pitchFamily="18" charset="0"/>
                <a:cs typeface="Times New Roman" panose="02020603050405020304" pitchFamily="18" charset="0"/>
              </a:rPr>
              <a:t>f.b.d</a:t>
            </a:r>
            <a:r>
              <a:rPr lang="en-US" altLang="en-US" sz="2000" dirty="0">
                <a:latin typeface="Times New Roman" panose="02020603050405020304" pitchFamily="18" charset="0"/>
                <a:cs typeface="Times New Roman" panose="02020603050405020304" pitchFamily="18" charset="0"/>
              </a:rPr>
              <a:t>. for the forces on the body as shown, including the appropriate coordinate axes.</a:t>
            </a:r>
          </a:p>
        </p:txBody>
      </p:sp>
      <p:sp>
        <p:nvSpPr>
          <p:cNvPr id="15" name="Rectangle 33">
            <a:extLst>
              <a:ext uri="{FF2B5EF4-FFF2-40B4-BE49-F238E27FC236}">
                <a16:creationId xmlns:a16="http://schemas.microsoft.com/office/drawing/2014/main" id="{A096F9C3-ECA5-6D4B-8793-011E9A350ED4}"/>
              </a:ext>
            </a:extLst>
          </p:cNvPr>
          <p:cNvSpPr>
            <a:spLocks noChangeArrowheads="1"/>
          </p:cNvSpPr>
          <p:nvPr/>
        </p:nvSpPr>
        <p:spPr bwMode="auto">
          <a:xfrm rot="2261985">
            <a:off x="2970373" y="2833800"/>
            <a:ext cx="152400" cy="228600"/>
          </a:xfrm>
          <a:prstGeom prst="rect">
            <a:avLst/>
          </a:prstGeom>
          <a:solidFill>
            <a:srgbClr val="FF000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6" name="Text Box 4">
            <a:extLst>
              <a:ext uri="{FF2B5EF4-FFF2-40B4-BE49-F238E27FC236}">
                <a16:creationId xmlns:a16="http://schemas.microsoft.com/office/drawing/2014/main" id="{80544BA5-4629-EF41-BAA4-732FA454E8E9}"/>
              </a:ext>
            </a:extLst>
          </p:cNvPr>
          <p:cNvSpPr txBox="1">
            <a:spLocks noChangeArrowheads="1"/>
          </p:cNvSpPr>
          <p:nvPr/>
        </p:nvSpPr>
        <p:spPr bwMode="auto">
          <a:xfrm>
            <a:off x="211804" y="3566621"/>
            <a:ext cx="591390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dirty="0">
                <a:latin typeface="Times New Roman" panose="02020603050405020304" pitchFamily="18" charset="0"/>
                <a:cs typeface="Times New Roman" panose="02020603050405020304" pitchFamily="18" charset="0"/>
              </a:rPr>
              <a:t>2.) A snapshot is taken of a body swinging back and forth as shown.  Draw a </a:t>
            </a:r>
            <a:r>
              <a:rPr lang="en-US" altLang="en-US" sz="2000" dirty="0" err="1">
                <a:latin typeface="Times New Roman" panose="02020603050405020304" pitchFamily="18" charset="0"/>
                <a:cs typeface="Times New Roman" panose="02020603050405020304" pitchFamily="18" charset="0"/>
              </a:rPr>
              <a:t>f.b.d</a:t>
            </a:r>
            <a:r>
              <a:rPr lang="en-US" altLang="en-US" sz="2000" dirty="0">
                <a:latin typeface="Times New Roman" panose="02020603050405020304" pitchFamily="18" charset="0"/>
                <a:cs typeface="Times New Roman" panose="02020603050405020304" pitchFamily="18" charset="0"/>
              </a:rPr>
              <a:t>. for the forces on the body as shown, including the appropriate coordinate axes.</a:t>
            </a:r>
          </a:p>
        </p:txBody>
      </p:sp>
      <p:grpSp>
        <p:nvGrpSpPr>
          <p:cNvPr id="17" name="Group 16">
            <a:extLst>
              <a:ext uri="{FF2B5EF4-FFF2-40B4-BE49-F238E27FC236}">
                <a16:creationId xmlns:a16="http://schemas.microsoft.com/office/drawing/2014/main" id="{D0B666B1-34BE-2A43-B94B-4BD9D9668799}"/>
              </a:ext>
            </a:extLst>
          </p:cNvPr>
          <p:cNvGrpSpPr/>
          <p:nvPr/>
        </p:nvGrpSpPr>
        <p:grpSpPr>
          <a:xfrm>
            <a:off x="6069045" y="2147835"/>
            <a:ext cx="3286584" cy="3286584"/>
            <a:chOff x="1219200" y="-914400"/>
            <a:chExt cx="4419600" cy="4419600"/>
          </a:xfrm>
        </p:grpSpPr>
        <p:sp>
          <p:nvSpPr>
            <p:cNvPr id="18" name="Text Box 3">
              <a:extLst>
                <a:ext uri="{FF2B5EF4-FFF2-40B4-BE49-F238E27FC236}">
                  <a16:creationId xmlns:a16="http://schemas.microsoft.com/office/drawing/2014/main" id="{0C11BBD6-0CDA-F847-B1C1-CAECB987AA18}"/>
                </a:ext>
              </a:extLst>
            </p:cNvPr>
            <p:cNvSpPr txBox="1">
              <a:spLocks noChangeArrowheads="1"/>
            </p:cNvSpPr>
            <p:nvPr/>
          </p:nvSpPr>
          <p:spPr bwMode="auto">
            <a:xfrm>
              <a:off x="2286000" y="18288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t>L</a:t>
              </a:r>
              <a:endParaRPr lang="en-US" altLang="en-US"/>
            </a:p>
          </p:txBody>
        </p:sp>
        <p:sp>
          <p:nvSpPr>
            <p:cNvPr id="19" name="Line 5">
              <a:extLst>
                <a:ext uri="{FF2B5EF4-FFF2-40B4-BE49-F238E27FC236}">
                  <a16:creationId xmlns:a16="http://schemas.microsoft.com/office/drawing/2014/main" id="{DA38DB02-D895-BC41-913C-8CA12BEBDBB6}"/>
                </a:ext>
              </a:extLst>
            </p:cNvPr>
            <p:cNvSpPr>
              <a:spLocks noChangeShapeType="1"/>
            </p:cNvSpPr>
            <p:nvPr/>
          </p:nvSpPr>
          <p:spPr bwMode="auto">
            <a:xfrm>
              <a:off x="2895600" y="1309688"/>
              <a:ext cx="1143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 name="Line 6">
              <a:extLst>
                <a:ext uri="{FF2B5EF4-FFF2-40B4-BE49-F238E27FC236}">
                  <a16:creationId xmlns:a16="http://schemas.microsoft.com/office/drawing/2014/main" id="{1F7ED231-6E08-9F48-8111-8637809AF9E8}"/>
                </a:ext>
              </a:extLst>
            </p:cNvPr>
            <p:cNvSpPr>
              <a:spLocks noChangeShapeType="1"/>
            </p:cNvSpPr>
            <p:nvPr/>
          </p:nvSpPr>
          <p:spPr bwMode="auto">
            <a:xfrm flipH="1">
              <a:off x="2057400" y="1309688"/>
              <a:ext cx="1371600" cy="181451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 name="Text Box 9">
              <a:extLst>
                <a:ext uri="{FF2B5EF4-FFF2-40B4-BE49-F238E27FC236}">
                  <a16:creationId xmlns:a16="http://schemas.microsoft.com/office/drawing/2014/main" id="{7BCC8B73-1A1D-824D-BACA-C0C7D5C5EDCD}"/>
                </a:ext>
              </a:extLst>
            </p:cNvPr>
            <p:cNvSpPr txBox="1">
              <a:spLocks noChangeArrowheads="1"/>
            </p:cNvSpPr>
            <p:nvPr/>
          </p:nvSpPr>
          <p:spPr bwMode="auto">
            <a:xfrm>
              <a:off x="1524000" y="2895600"/>
              <a:ext cx="374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t>m</a:t>
              </a:r>
              <a:endParaRPr lang="en-US" altLang="en-US"/>
            </a:p>
          </p:txBody>
        </p:sp>
        <p:sp>
          <p:nvSpPr>
            <p:cNvPr id="22" name="Line 10">
              <a:extLst>
                <a:ext uri="{FF2B5EF4-FFF2-40B4-BE49-F238E27FC236}">
                  <a16:creationId xmlns:a16="http://schemas.microsoft.com/office/drawing/2014/main" id="{565B3F71-2EEC-3D45-85AC-1F5659455546}"/>
                </a:ext>
              </a:extLst>
            </p:cNvPr>
            <p:cNvSpPr>
              <a:spLocks noChangeShapeType="1"/>
            </p:cNvSpPr>
            <p:nvPr/>
          </p:nvSpPr>
          <p:spPr bwMode="auto">
            <a:xfrm>
              <a:off x="3429000" y="1295400"/>
              <a:ext cx="0" cy="12192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23" name="Object 2">
              <a:extLst>
                <a:ext uri="{FF2B5EF4-FFF2-40B4-BE49-F238E27FC236}">
                  <a16:creationId xmlns:a16="http://schemas.microsoft.com/office/drawing/2014/main" id="{E579DE0C-6929-7E42-A1B0-20BA55C36126}"/>
                </a:ext>
              </a:extLst>
            </p:cNvPr>
            <p:cNvGraphicFramePr>
              <a:graphicFrameLocks noChangeAspect="1"/>
            </p:cNvGraphicFramePr>
            <p:nvPr>
              <p:extLst>
                <p:ext uri="{D42A27DB-BD31-4B8C-83A1-F6EECF244321}">
                  <p14:modId xmlns:p14="http://schemas.microsoft.com/office/powerpoint/2010/main" val="1923364219"/>
                </p:ext>
              </p:extLst>
            </p:nvPr>
          </p:nvGraphicFramePr>
          <p:xfrm>
            <a:off x="3124200" y="1752600"/>
            <a:ext cx="217488" cy="304800"/>
          </p:xfrm>
          <a:graphic>
            <a:graphicData uri="http://schemas.openxmlformats.org/presentationml/2006/ole">
              <mc:AlternateContent xmlns:mc="http://schemas.openxmlformats.org/markup-compatibility/2006">
                <mc:Choice xmlns:v="urn:schemas-microsoft-com:vml" Requires="v">
                  <p:oleObj spid="_x0000_s38975" name="Equation" r:id="rId3" imgW="8255000" imgH="11557000" progId="Equation.DSMT4">
                    <p:embed/>
                  </p:oleObj>
                </mc:Choice>
                <mc:Fallback>
                  <p:oleObj name="Equation" r:id="rId3" imgW="8255000" imgH="11557000" progId="Equation.DSMT4">
                    <p:embed/>
                    <p:pic>
                      <p:nvPicPr>
                        <p:cNvPr id="14338" name="Object 2">
                          <a:extLst>
                            <a:ext uri="{FF2B5EF4-FFF2-40B4-BE49-F238E27FC236}">
                              <a16:creationId xmlns:a16="http://schemas.microsoft.com/office/drawing/2014/main" id="{0525A14D-A06A-2740-84E8-1E19648728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1752600"/>
                          <a:ext cx="217488"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 name="Freeform 12">
              <a:extLst>
                <a:ext uri="{FF2B5EF4-FFF2-40B4-BE49-F238E27FC236}">
                  <a16:creationId xmlns:a16="http://schemas.microsoft.com/office/drawing/2014/main" id="{8453F03B-59C4-6F4E-9229-D7EB788F30C9}"/>
                </a:ext>
              </a:extLst>
            </p:cNvPr>
            <p:cNvSpPr>
              <a:spLocks/>
            </p:cNvSpPr>
            <p:nvPr/>
          </p:nvSpPr>
          <p:spPr bwMode="auto">
            <a:xfrm>
              <a:off x="3194050" y="1627188"/>
              <a:ext cx="220663" cy="98425"/>
            </a:xfrm>
            <a:custGeom>
              <a:avLst/>
              <a:gdLst>
                <a:gd name="T0" fmla="*/ 0 w 139"/>
                <a:gd name="T1" fmla="*/ 0 h 62"/>
                <a:gd name="T2" fmla="*/ 139 w 139"/>
                <a:gd name="T3" fmla="*/ 62 h 62"/>
                <a:gd name="T4" fmla="*/ 0 60000 65536"/>
                <a:gd name="T5" fmla="*/ 0 60000 65536"/>
                <a:gd name="T6" fmla="*/ 0 w 139"/>
                <a:gd name="T7" fmla="*/ 0 h 62"/>
                <a:gd name="T8" fmla="*/ 139 w 139"/>
                <a:gd name="T9" fmla="*/ 62 h 62"/>
              </a:gdLst>
              <a:ahLst/>
              <a:cxnLst>
                <a:cxn ang="T4">
                  <a:pos x="T0" y="T1"/>
                </a:cxn>
                <a:cxn ang="T5">
                  <a:pos x="T2" y="T3"/>
                </a:cxn>
              </a:cxnLst>
              <a:rect l="T6" t="T7" r="T8" b="T9"/>
              <a:pathLst>
                <a:path w="139" h="62">
                  <a:moveTo>
                    <a:pt x="0" y="0"/>
                  </a:moveTo>
                  <a:cubicBezTo>
                    <a:pt x="31" y="48"/>
                    <a:pt x="84" y="62"/>
                    <a:pt x="139" y="6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5" name="Oval 13">
              <a:extLst>
                <a:ext uri="{FF2B5EF4-FFF2-40B4-BE49-F238E27FC236}">
                  <a16:creationId xmlns:a16="http://schemas.microsoft.com/office/drawing/2014/main" id="{997BF21A-93FB-4E4F-84EE-C66BBD1B2B54}"/>
                </a:ext>
              </a:extLst>
            </p:cNvPr>
            <p:cNvSpPr>
              <a:spLocks noChangeArrowheads="1"/>
            </p:cNvSpPr>
            <p:nvPr/>
          </p:nvSpPr>
          <p:spPr bwMode="auto">
            <a:xfrm>
              <a:off x="1219200" y="-914400"/>
              <a:ext cx="4419600" cy="4419600"/>
            </a:xfrm>
            <a:prstGeom prst="ellipse">
              <a:avLst/>
            </a:pr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6" name="Rectangle 18">
              <a:extLst>
                <a:ext uri="{FF2B5EF4-FFF2-40B4-BE49-F238E27FC236}">
                  <a16:creationId xmlns:a16="http://schemas.microsoft.com/office/drawing/2014/main" id="{DD406D4E-9C2A-534E-9561-1750340BFC13}"/>
                </a:ext>
              </a:extLst>
            </p:cNvPr>
            <p:cNvSpPr>
              <a:spLocks noChangeArrowheads="1"/>
            </p:cNvSpPr>
            <p:nvPr/>
          </p:nvSpPr>
          <p:spPr bwMode="auto">
            <a:xfrm rot="2261985">
              <a:off x="1981200" y="2971800"/>
              <a:ext cx="152400" cy="228600"/>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7" name="Line 20">
              <a:extLst>
                <a:ext uri="{FF2B5EF4-FFF2-40B4-BE49-F238E27FC236}">
                  <a16:creationId xmlns:a16="http://schemas.microsoft.com/office/drawing/2014/main" id="{5AEDC1B0-AD89-7F4F-A216-592234B92708}"/>
                </a:ext>
              </a:extLst>
            </p:cNvPr>
            <p:cNvSpPr>
              <a:spLocks noChangeShapeType="1"/>
            </p:cNvSpPr>
            <p:nvPr/>
          </p:nvSpPr>
          <p:spPr bwMode="auto">
            <a:xfrm flipV="1">
              <a:off x="2971800" y="1219200"/>
              <a:ext cx="1524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 name="Line 21">
              <a:extLst>
                <a:ext uri="{FF2B5EF4-FFF2-40B4-BE49-F238E27FC236}">
                  <a16:creationId xmlns:a16="http://schemas.microsoft.com/office/drawing/2014/main" id="{537BF61B-B8DE-8741-8CD6-FDDADC0D518B}"/>
                </a:ext>
              </a:extLst>
            </p:cNvPr>
            <p:cNvSpPr>
              <a:spLocks noChangeShapeType="1"/>
            </p:cNvSpPr>
            <p:nvPr/>
          </p:nvSpPr>
          <p:spPr bwMode="auto">
            <a:xfrm flipV="1">
              <a:off x="3200400" y="1219200"/>
              <a:ext cx="1524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 name="Line 22">
              <a:extLst>
                <a:ext uri="{FF2B5EF4-FFF2-40B4-BE49-F238E27FC236}">
                  <a16:creationId xmlns:a16="http://schemas.microsoft.com/office/drawing/2014/main" id="{B6B8F23A-C9BE-4B4E-970C-30CBF50BBBC3}"/>
                </a:ext>
              </a:extLst>
            </p:cNvPr>
            <p:cNvSpPr>
              <a:spLocks noChangeShapeType="1"/>
            </p:cNvSpPr>
            <p:nvPr/>
          </p:nvSpPr>
          <p:spPr bwMode="auto">
            <a:xfrm flipV="1">
              <a:off x="3429000" y="1219200"/>
              <a:ext cx="1524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 name="Line 23">
              <a:extLst>
                <a:ext uri="{FF2B5EF4-FFF2-40B4-BE49-F238E27FC236}">
                  <a16:creationId xmlns:a16="http://schemas.microsoft.com/office/drawing/2014/main" id="{B862D173-D092-6B40-BF92-C8BEBBF659A6}"/>
                </a:ext>
              </a:extLst>
            </p:cNvPr>
            <p:cNvSpPr>
              <a:spLocks noChangeShapeType="1"/>
            </p:cNvSpPr>
            <p:nvPr/>
          </p:nvSpPr>
          <p:spPr bwMode="auto">
            <a:xfrm flipV="1">
              <a:off x="3657600" y="1219200"/>
              <a:ext cx="1524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 name="Line 24">
              <a:extLst>
                <a:ext uri="{FF2B5EF4-FFF2-40B4-BE49-F238E27FC236}">
                  <a16:creationId xmlns:a16="http://schemas.microsoft.com/office/drawing/2014/main" id="{AB2F4DEF-A182-DD4A-A2F7-03EDA8E9D362}"/>
                </a:ext>
              </a:extLst>
            </p:cNvPr>
            <p:cNvSpPr>
              <a:spLocks noChangeShapeType="1"/>
            </p:cNvSpPr>
            <p:nvPr/>
          </p:nvSpPr>
          <p:spPr bwMode="auto">
            <a:xfrm flipV="1">
              <a:off x="3886200" y="1219200"/>
              <a:ext cx="1524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32" name="Freeform 31">
            <a:extLst>
              <a:ext uri="{FF2B5EF4-FFF2-40B4-BE49-F238E27FC236}">
                <a16:creationId xmlns:a16="http://schemas.microsoft.com/office/drawing/2014/main" id="{27256341-475E-304B-9DDF-C55BAF66E074}"/>
              </a:ext>
            </a:extLst>
          </p:cNvPr>
          <p:cNvSpPr/>
          <p:nvPr/>
        </p:nvSpPr>
        <p:spPr>
          <a:xfrm>
            <a:off x="5967239" y="2042292"/>
            <a:ext cx="3476109" cy="2753672"/>
          </a:xfrm>
          <a:custGeom>
            <a:avLst/>
            <a:gdLst>
              <a:gd name="connsiteX0" fmla="*/ 229115 w 3476109"/>
              <a:gd name="connsiteY0" fmla="*/ 2593910 h 2753672"/>
              <a:gd name="connsiteX1" fmla="*/ 434855 w 3476109"/>
              <a:gd name="connsiteY1" fmla="*/ 2491040 h 2753672"/>
              <a:gd name="connsiteX2" fmla="*/ 320555 w 3476109"/>
              <a:gd name="connsiteY2" fmla="*/ 1313750 h 2753672"/>
              <a:gd name="connsiteX3" fmla="*/ 937775 w 3476109"/>
              <a:gd name="connsiteY3" fmla="*/ 456500 h 2753672"/>
              <a:gd name="connsiteX4" fmla="*/ 1897895 w 3476109"/>
              <a:gd name="connsiteY4" fmla="*/ 205040 h 2753672"/>
              <a:gd name="connsiteX5" fmla="*/ 2675135 w 3476109"/>
              <a:gd name="connsiteY5" fmla="*/ 513650 h 2753672"/>
              <a:gd name="connsiteX6" fmla="*/ 3189485 w 3476109"/>
              <a:gd name="connsiteY6" fmla="*/ 1188020 h 2753672"/>
              <a:gd name="connsiteX7" fmla="*/ 3258065 w 3476109"/>
              <a:gd name="connsiteY7" fmla="*/ 2033840 h 2753672"/>
              <a:gd name="connsiteX8" fmla="*/ 3029465 w 3476109"/>
              <a:gd name="connsiteY8" fmla="*/ 2628200 h 2753672"/>
              <a:gd name="connsiteX9" fmla="*/ 3292355 w 3476109"/>
              <a:gd name="connsiteY9" fmla="*/ 2685350 h 2753672"/>
              <a:gd name="connsiteX10" fmla="*/ 3475235 w 3476109"/>
              <a:gd name="connsiteY10" fmla="*/ 1839530 h 2753672"/>
              <a:gd name="connsiteX11" fmla="*/ 3338075 w 3476109"/>
              <a:gd name="connsiteY11" fmla="*/ 1039430 h 2753672"/>
              <a:gd name="connsiteX12" fmla="*/ 2858015 w 3476109"/>
              <a:gd name="connsiteY12" fmla="*/ 410780 h 2753672"/>
              <a:gd name="connsiteX13" fmla="*/ 2046485 w 3476109"/>
              <a:gd name="connsiteY13" fmla="*/ 22160 h 2753672"/>
              <a:gd name="connsiteX14" fmla="*/ 1303535 w 3476109"/>
              <a:gd name="connsiteY14" fmla="*/ 79310 h 2753672"/>
              <a:gd name="connsiteX15" fmla="*/ 709175 w 3476109"/>
              <a:gd name="connsiteY15" fmla="*/ 342200 h 2753672"/>
              <a:gd name="connsiteX16" fmla="*/ 263405 w 3476109"/>
              <a:gd name="connsiteY16" fmla="*/ 776540 h 2753672"/>
              <a:gd name="connsiteX17" fmla="*/ 57665 w 3476109"/>
              <a:gd name="connsiteY17" fmla="*/ 1348040 h 2753672"/>
              <a:gd name="connsiteX18" fmla="*/ 515 w 3476109"/>
              <a:gd name="connsiteY18" fmla="*/ 1919540 h 2753672"/>
              <a:gd name="connsiteX19" fmla="*/ 80525 w 3476109"/>
              <a:gd name="connsiteY19" fmla="*/ 2411030 h 2753672"/>
              <a:gd name="connsiteX20" fmla="*/ 229115 w 3476109"/>
              <a:gd name="connsiteY20" fmla="*/ 2593910 h 275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76109" h="2753672">
                <a:moveTo>
                  <a:pt x="229115" y="2593910"/>
                </a:moveTo>
                <a:cubicBezTo>
                  <a:pt x="288170" y="2607245"/>
                  <a:pt x="419615" y="2704400"/>
                  <a:pt x="434855" y="2491040"/>
                </a:cubicBezTo>
                <a:cubicBezTo>
                  <a:pt x="450095" y="2277680"/>
                  <a:pt x="236735" y="1652840"/>
                  <a:pt x="320555" y="1313750"/>
                </a:cubicBezTo>
                <a:cubicBezTo>
                  <a:pt x="404375" y="974660"/>
                  <a:pt x="674885" y="641285"/>
                  <a:pt x="937775" y="456500"/>
                </a:cubicBezTo>
                <a:cubicBezTo>
                  <a:pt x="1200665" y="271715"/>
                  <a:pt x="1608335" y="195515"/>
                  <a:pt x="1897895" y="205040"/>
                </a:cubicBezTo>
                <a:cubicBezTo>
                  <a:pt x="2187455" y="214565"/>
                  <a:pt x="2459870" y="349820"/>
                  <a:pt x="2675135" y="513650"/>
                </a:cubicBezTo>
                <a:cubicBezTo>
                  <a:pt x="2890400" y="677480"/>
                  <a:pt x="3092330" y="934655"/>
                  <a:pt x="3189485" y="1188020"/>
                </a:cubicBezTo>
                <a:cubicBezTo>
                  <a:pt x="3286640" y="1441385"/>
                  <a:pt x="3284735" y="1793810"/>
                  <a:pt x="3258065" y="2033840"/>
                </a:cubicBezTo>
                <a:cubicBezTo>
                  <a:pt x="3231395" y="2273870"/>
                  <a:pt x="3023750" y="2519615"/>
                  <a:pt x="3029465" y="2628200"/>
                </a:cubicBezTo>
                <a:cubicBezTo>
                  <a:pt x="3035180" y="2736785"/>
                  <a:pt x="3218060" y="2816795"/>
                  <a:pt x="3292355" y="2685350"/>
                </a:cubicBezTo>
                <a:cubicBezTo>
                  <a:pt x="3366650" y="2553905"/>
                  <a:pt x="3467615" y="2113850"/>
                  <a:pt x="3475235" y="1839530"/>
                </a:cubicBezTo>
                <a:cubicBezTo>
                  <a:pt x="3482855" y="1565210"/>
                  <a:pt x="3440945" y="1277555"/>
                  <a:pt x="3338075" y="1039430"/>
                </a:cubicBezTo>
                <a:cubicBezTo>
                  <a:pt x="3235205" y="801305"/>
                  <a:pt x="3073280" y="580325"/>
                  <a:pt x="2858015" y="410780"/>
                </a:cubicBezTo>
                <a:cubicBezTo>
                  <a:pt x="2642750" y="241235"/>
                  <a:pt x="2305565" y="77405"/>
                  <a:pt x="2046485" y="22160"/>
                </a:cubicBezTo>
                <a:cubicBezTo>
                  <a:pt x="1787405" y="-33085"/>
                  <a:pt x="1526420" y="25970"/>
                  <a:pt x="1303535" y="79310"/>
                </a:cubicBezTo>
                <a:cubicBezTo>
                  <a:pt x="1080650" y="132650"/>
                  <a:pt x="882530" y="225995"/>
                  <a:pt x="709175" y="342200"/>
                </a:cubicBezTo>
                <a:cubicBezTo>
                  <a:pt x="535820" y="458405"/>
                  <a:pt x="371990" y="608900"/>
                  <a:pt x="263405" y="776540"/>
                </a:cubicBezTo>
                <a:cubicBezTo>
                  <a:pt x="154820" y="944180"/>
                  <a:pt x="101480" y="1157540"/>
                  <a:pt x="57665" y="1348040"/>
                </a:cubicBezTo>
                <a:cubicBezTo>
                  <a:pt x="13850" y="1538540"/>
                  <a:pt x="-3295" y="1742375"/>
                  <a:pt x="515" y="1919540"/>
                </a:cubicBezTo>
                <a:cubicBezTo>
                  <a:pt x="4325" y="2096705"/>
                  <a:pt x="44330" y="2296730"/>
                  <a:pt x="80525" y="2411030"/>
                </a:cubicBezTo>
                <a:cubicBezTo>
                  <a:pt x="116720" y="2525330"/>
                  <a:pt x="170060" y="2580575"/>
                  <a:pt x="229115" y="2593910"/>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5" name="Group 4">
            <a:extLst>
              <a:ext uri="{FF2B5EF4-FFF2-40B4-BE49-F238E27FC236}">
                <a16:creationId xmlns:a16="http://schemas.microsoft.com/office/drawing/2014/main" id="{DAF0F95E-40CC-6941-8BD9-75D273252794}"/>
              </a:ext>
            </a:extLst>
          </p:cNvPr>
          <p:cNvGrpSpPr/>
          <p:nvPr/>
        </p:nvGrpSpPr>
        <p:grpSpPr>
          <a:xfrm>
            <a:off x="5657602" y="1308268"/>
            <a:ext cx="2586216" cy="1539240"/>
            <a:chOff x="1524000" y="1295400"/>
            <a:chExt cx="3352800" cy="1995488"/>
          </a:xfrm>
        </p:grpSpPr>
        <p:sp>
          <p:nvSpPr>
            <p:cNvPr id="6" name="Text Box 21">
              <a:extLst>
                <a:ext uri="{FF2B5EF4-FFF2-40B4-BE49-F238E27FC236}">
                  <a16:creationId xmlns:a16="http://schemas.microsoft.com/office/drawing/2014/main" id="{104854E5-1E29-EB4E-BC8A-9B23DF4A2AFB}"/>
                </a:ext>
              </a:extLst>
            </p:cNvPr>
            <p:cNvSpPr txBox="1">
              <a:spLocks noChangeArrowheads="1"/>
            </p:cNvSpPr>
            <p:nvPr/>
          </p:nvSpPr>
          <p:spPr bwMode="auto">
            <a:xfrm>
              <a:off x="2286000" y="18288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t>L</a:t>
              </a:r>
              <a:endParaRPr lang="en-US" altLang="en-US"/>
            </a:p>
          </p:txBody>
        </p:sp>
        <p:sp>
          <p:nvSpPr>
            <p:cNvPr id="7" name="Oval 29">
              <a:extLst>
                <a:ext uri="{FF2B5EF4-FFF2-40B4-BE49-F238E27FC236}">
                  <a16:creationId xmlns:a16="http://schemas.microsoft.com/office/drawing/2014/main" id="{3BA2D936-6659-354C-9CF9-AD325C26F149}"/>
                </a:ext>
              </a:extLst>
            </p:cNvPr>
            <p:cNvSpPr>
              <a:spLocks noChangeArrowheads="1"/>
            </p:cNvSpPr>
            <p:nvPr/>
          </p:nvSpPr>
          <p:spPr bwMode="auto">
            <a:xfrm>
              <a:off x="2057400" y="2833688"/>
              <a:ext cx="2819400" cy="457200"/>
            </a:xfrm>
            <a:prstGeom prst="ellipse">
              <a:avLst/>
            </a:prstGeom>
            <a:noFill/>
            <a:ln w="127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8" name="Line 30">
              <a:extLst>
                <a:ext uri="{FF2B5EF4-FFF2-40B4-BE49-F238E27FC236}">
                  <a16:creationId xmlns:a16="http://schemas.microsoft.com/office/drawing/2014/main" id="{9AFA47B6-3582-854D-AFB3-49C054171182}"/>
                </a:ext>
              </a:extLst>
            </p:cNvPr>
            <p:cNvSpPr>
              <a:spLocks noChangeShapeType="1"/>
            </p:cNvSpPr>
            <p:nvPr/>
          </p:nvSpPr>
          <p:spPr bwMode="auto">
            <a:xfrm>
              <a:off x="2895600" y="1309688"/>
              <a:ext cx="1143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 name="Line 31">
              <a:extLst>
                <a:ext uri="{FF2B5EF4-FFF2-40B4-BE49-F238E27FC236}">
                  <a16:creationId xmlns:a16="http://schemas.microsoft.com/office/drawing/2014/main" id="{4A3529B6-6615-A143-9B7C-755BBA98C9A7}"/>
                </a:ext>
              </a:extLst>
            </p:cNvPr>
            <p:cNvSpPr>
              <a:spLocks noChangeShapeType="1"/>
            </p:cNvSpPr>
            <p:nvPr/>
          </p:nvSpPr>
          <p:spPr bwMode="auto">
            <a:xfrm flipH="1">
              <a:off x="2133600" y="1309688"/>
              <a:ext cx="1295400" cy="1676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 name="AutoShape 32">
              <a:extLst>
                <a:ext uri="{FF2B5EF4-FFF2-40B4-BE49-F238E27FC236}">
                  <a16:creationId xmlns:a16="http://schemas.microsoft.com/office/drawing/2014/main" id="{7E969D8F-D15E-3049-ABEE-60E7383F64D7}"/>
                </a:ext>
              </a:extLst>
            </p:cNvPr>
            <p:cNvSpPr>
              <a:spLocks noChangeArrowheads="1"/>
            </p:cNvSpPr>
            <p:nvPr/>
          </p:nvSpPr>
          <p:spPr bwMode="auto">
            <a:xfrm rot="2238652">
              <a:off x="1993549" y="2961391"/>
              <a:ext cx="152400" cy="228600"/>
            </a:xfrm>
            <a:prstGeom prst="can">
              <a:avLst>
                <a:gd name="adj" fmla="val 37500"/>
              </a:avLst>
            </a:prstGeom>
            <a:solidFill>
              <a:schemeClr val="accent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 name="Text Box 34">
              <a:extLst>
                <a:ext uri="{FF2B5EF4-FFF2-40B4-BE49-F238E27FC236}">
                  <a16:creationId xmlns:a16="http://schemas.microsoft.com/office/drawing/2014/main" id="{AF8BF427-A169-D34C-AD0F-7D92FF5DD294}"/>
                </a:ext>
              </a:extLst>
            </p:cNvPr>
            <p:cNvSpPr txBox="1">
              <a:spLocks noChangeArrowheads="1"/>
            </p:cNvSpPr>
            <p:nvPr/>
          </p:nvSpPr>
          <p:spPr bwMode="auto">
            <a:xfrm>
              <a:off x="1524000" y="2895600"/>
              <a:ext cx="374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t>m</a:t>
              </a:r>
              <a:endParaRPr lang="en-US" altLang="en-US"/>
            </a:p>
          </p:txBody>
        </p:sp>
        <p:sp>
          <p:nvSpPr>
            <p:cNvPr id="12" name="Line 35">
              <a:extLst>
                <a:ext uri="{FF2B5EF4-FFF2-40B4-BE49-F238E27FC236}">
                  <a16:creationId xmlns:a16="http://schemas.microsoft.com/office/drawing/2014/main" id="{F6AA61F0-9602-E24A-AABC-EC8C3951FBC4}"/>
                </a:ext>
              </a:extLst>
            </p:cNvPr>
            <p:cNvSpPr>
              <a:spLocks noChangeShapeType="1"/>
            </p:cNvSpPr>
            <p:nvPr/>
          </p:nvSpPr>
          <p:spPr bwMode="auto">
            <a:xfrm>
              <a:off x="3429000" y="1295400"/>
              <a:ext cx="0" cy="12192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13" name="Object 2">
              <a:extLst>
                <a:ext uri="{FF2B5EF4-FFF2-40B4-BE49-F238E27FC236}">
                  <a16:creationId xmlns:a16="http://schemas.microsoft.com/office/drawing/2014/main" id="{92B16272-CECE-8441-9644-E1EEFC85CA5A}"/>
                </a:ext>
              </a:extLst>
            </p:cNvPr>
            <p:cNvGraphicFramePr>
              <a:graphicFrameLocks noChangeAspect="1"/>
            </p:cNvGraphicFramePr>
            <p:nvPr>
              <p:extLst>
                <p:ext uri="{D42A27DB-BD31-4B8C-83A1-F6EECF244321}">
                  <p14:modId xmlns:p14="http://schemas.microsoft.com/office/powerpoint/2010/main" val="772299086"/>
                </p:ext>
              </p:extLst>
            </p:nvPr>
          </p:nvGraphicFramePr>
          <p:xfrm>
            <a:off x="3124200" y="1752600"/>
            <a:ext cx="217488" cy="304800"/>
          </p:xfrm>
          <a:graphic>
            <a:graphicData uri="http://schemas.openxmlformats.org/presentationml/2006/ole">
              <mc:AlternateContent xmlns:mc="http://schemas.openxmlformats.org/markup-compatibility/2006">
                <mc:Choice xmlns:v="urn:schemas-microsoft-com:vml" Requires="v">
                  <p:oleObj spid="_x0000_s38976" name="Equation" r:id="rId5" imgW="8255000" imgH="11557000" progId="Equation.DSMT4">
                    <p:embed/>
                  </p:oleObj>
                </mc:Choice>
                <mc:Fallback>
                  <p:oleObj name="Equation" r:id="rId5" imgW="8255000" imgH="11557000" progId="Equation.DSMT4">
                    <p:embed/>
                    <p:pic>
                      <p:nvPicPr>
                        <p:cNvPr id="13314" name="Object 2">
                          <a:extLst>
                            <a:ext uri="{FF2B5EF4-FFF2-40B4-BE49-F238E27FC236}">
                              <a16:creationId xmlns:a16="http://schemas.microsoft.com/office/drawing/2014/main" id="{4090CF0E-C1FC-DA4D-BB2A-06379C43DE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1752600"/>
                          <a:ext cx="217488"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 name="Freeform 38">
              <a:extLst>
                <a:ext uri="{FF2B5EF4-FFF2-40B4-BE49-F238E27FC236}">
                  <a16:creationId xmlns:a16="http://schemas.microsoft.com/office/drawing/2014/main" id="{267050E3-260C-5F49-BDAA-06B7C9CB94E5}"/>
                </a:ext>
              </a:extLst>
            </p:cNvPr>
            <p:cNvSpPr>
              <a:spLocks/>
            </p:cNvSpPr>
            <p:nvPr/>
          </p:nvSpPr>
          <p:spPr bwMode="auto">
            <a:xfrm>
              <a:off x="3194050" y="1627188"/>
              <a:ext cx="220663" cy="98425"/>
            </a:xfrm>
            <a:custGeom>
              <a:avLst/>
              <a:gdLst>
                <a:gd name="T0" fmla="*/ 0 w 139"/>
                <a:gd name="T1" fmla="*/ 0 h 62"/>
                <a:gd name="T2" fmla="*/ 139 w 139"/>
                <a:gd name="T3" fmla="*/ 62 h 62"/>
                <a:gd name="T4" fmla="*/ 0 60000 65536"/>
                <a:gd name="T5" fmla="*/ 0 60000 65536"/>
                <a:gd name="T6" fmla="*/ 0 w 139"/>
                <a:gd name="T7" fmla="*/ 0 h 62"/>
                <a:gd name="T8" fmla="*/ 139 w 139"/>
                <a:gd name="T9" fmla="*/ 62 h 62"/>
              </a:gdLst>
              <a:ahLst/>
              <a:cxnLst>
                <a:cxn ang="T4">
                  <a:pos x="T0" y="T1"/>
                </a:cxn>
                <a:cxn ang="T5">
                  <a:pos x="T2" y="T3"/>
                </a:cxn>
              </a:cxnLst>
              <a:rect l="T6" t="T7" r="T8" b="T9"/>
              <a:pathLst>
                <a:path w="139" h="62">
                  <a:moveTo>
                    <a:pt x="0" y="0"/>
                  </a:moveTo>
                  <a:cubicBezTo>
                    <a:pt x="31" y="48"/>
                    <a:pt x="84" y="62"/>
                    <a:pt x="139" y="6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sp>
        <p:nvSpPr>
          <p:cNvPr id="33" name="Rectangle 33">
            <a:extLst>
              <a:ext uri="{FF2B5EF4-FFF2-40B4-BE49-F238E27FC236}">
                <a16:creationId xmlns:a16="http://schemas.microsoft.com/office/drawing/2014/main" id="{8A92ACD5-798E-5940-A755-B177CD08BE9E}"/>
              </a:ext>
            </a:extLst>
          </p:cNvPr>
          <p:cNvSpPr>
            <a:spLocks noChangeArrowheads="1"/>
          </p:cNvSpPr>
          <p:nvPr/>
        </p:nvSpPr>
        <p:spPr bwMode="auto">
          <a:xfrm rot="2261985">
            <a:off x="2962367" y="5044037"/>
            <a:ext cx="152400" cy="228600"/>
          </a:xfrm>
          <a:prstGeom prst="rect">
            <a:avLst/>
          </a:prstGeom>
          <a:solidFill>
            <a:srgbClr val="FF000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4" name="Text Box 11">
            <a:extLst>
              <a:ext uri="{FF2B5EF4-FFF2-40B4-BE49-F238E27FC236}">
                <a16:creationId xmlns:a16="http://schemas.microsoft.com/office/drawing/2014/main" id="{E7090296-ABEE-464F-8515-38ED4805E215}"/>
              </a:ext>
            </a:extLst>
          </p:cNvPr>
          <p:cNvSpPr txBox="1">
            <a:spLocks noChangeArrowheads="1"/>
          </p:cNvSpPr>
          <p:nvPr/>
        </p:nvSpPr>
        <p:spPr bwMode="auto">
          <a:xfrm>
            <a:off x="266297" y="5781426"/>
            <a:ext cx="8657125" cy="923330"/>
          </a:xfrm>
          <a:prstGeom prst="rect">
            <a:avLst/>
          </a:prstGeom>
          <a:noFill/>
          <a:ln w="9525">
            <a:solidFill>
              <a:srgbClr val="FF0217"/>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u="sng" dirty="0"/>
              <a:t>THE KEY</a:t>
            </a:r>
            <a:r>
              <a:rPr lang="en-US" altLang="en-US" sz="1800" dirty="0"/>
              <a:t>:  </a:t>
            </a:r>
            <a:r>
              <a:rPr lang="en-US" altLang="en-US" sz="1800" i="1" dirty="0"/>
              <a:t>FIND THE CENTER OF THE ARC UPON WHICH THE BODY IS MOVING.  THE </a:t>
            </a:r>
            <a:r>
              <a:rPr lang="en-US" altLang="en-US" sz="1800" i="1" dirty="0">
                <a:solidFill>
                  <a:srgbClr val="FF0217"/>
                </a:solidFill>
              </a:rPr>
              <a:t>CENTRIPETAL DIRECTION</a:t>
            </a:r>
            <a:r>
              <a:rPr lang="en-US" altLang="en-US" sz="1800" i="1" dirty="0"/>
              <a:t> WILL BE FROM THE BODY TO THAT CENTER!!!</a:t>
            </a:r>
            <a:endParaRPr lang="en-US" altLang="en-US" sz="1800" dirty="0"/>
          </a:p>
        </p:txBody>
      </p:sp>
      <p:grpSp>
        <p:nvGrpSpPr>
          <p:cNvPr id="43" name="Group 42">
            <a:extLst>
              <a:ext uri="{FF2B5EF4-FFF2-40B4-BE49-F238E27FC236}">
                <a16:creationId xmlns:a16="http://schemas.microsoft.com/office/drawing/2014/main" id="{5979D0DB-6086-E148-8127-019876C7AB5E}"/>
              </a:ext>
            </a:extLst>
          </p:cNvPr>
          <p:cNvGrpSpPr/>
          <p:nvPr/>
        </p:nvGrpSpPr>
        <p:grpSpPr>
          <a:xfrm>
            <a:off x="3033873" y="2419708"/>
            <a:ext cx="388777" cy="1031138"/>
            <a:chOff x="3033873" y="2419708"/>
            <a:chExt cx="388777" cy="1031138"/>
          </a:xfrm>
        </p:grpSpPr>
        <p:cxnSp>
          <p:nvCxnSpPr>
            <p:cNvPr id="36" name="Straight Arrow Connector 35">
              <a:extLst>
                <a:ext uri="{FF2B5EF4-FFF2-40B4-BE49-F238E27FC236}">
                  <a16:creationId xmlns:a16="http://schemas.microsoft.com/office/drawing/2014/main" id="{A3814A92-2B9E-6149-8C35-54725E10DAB1}"/>
                </a:ext>
              </a:extLst>
            </p:cNvPr>
            <p:cNvCxnSpPr/>
            <p:nvPr/>
          </p:nvCxnSpPr>
          <p:spPr>
            <a:xfrm flipV="1">
              <a:off x="3062868" y="2505300"/>
              <a:ext cx="331627" cy="419611"/>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a:extLst>
                <a:ext uri="{FF2B5EF4-FFF2-40B4-BE49-F238E27FC236}">
                  <a16:creationId xmlns:a16="http://schemas.microsoft.com/office/drawing/2014/main" id="{60330A5E-5673-1A43-ADC6-95BEA40F126C}"/>
                </a:ext>
              </a:extLst>
            </p:cNvPr>
            <p:cNvCxnSpPr>
              <a:cxnSpLocks/>
            </p:cNvCxnSpPr>
            <p:nvPr/>
          </p:nvCxnSpPr>
          <p:spPr>
            <a:xfrm>
              <a:off x="3033873" y="2955990"/>
              <a:ext cx="0" cy="44126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pic>
          <p:nvPicPr>
            <p:cNvPr id="39" name="Picture 38">
              <a:extLst>
                <a:ext uri="{FF2B5EF4-FFF2-40B4-BE49-F238E27FC236}">
                  <a16:creationId xmlns:a16="http://schemas.microsoft.com/office/drawing/2014/main" id="{DBE315F5-197F-3542-9929-A764ADD46116}"/>
                </a:ext>
              </a:extLst>
            </p:cNvPr>
            <p:cNvPicPr>
              <a:picLocks noChangeAspect="1"/>
            </p:cNvPicPr>
            <p:nvPr/>
          </p:nvPicPr>
          <p:blipFill>
            <a:blip r:embed="rId6"/>
            <a:stretch>
              <a:fillRect/>
            </a:stretch>
          </p:blipFill>
          <p:spPr>
            <a:xfrm>
              <a:off x="3100862" y="3230675"/>
              <a:ext cx="321788" cy="220171"/>
            </a:xfrm>
            <a:prstGeom prst="rect">
              <a:avLst/>
            </a:prstGeom>
          </p:spPr>
        </p:pic>
        <p:graphicFrame>
          <p:nvGraphicFramePr>
            <p:cNvPr id="42" name="Object 41">
              <a:extLst>
                <a:ext uri="{FF2B5EF4-FFF2-40B4-BE49-F238E27FC236}">
                  <a16:creationId xmlns:a16="http://schemas.microsoft.com/office/drawing/2014/main" id="{935A75AC-8D8F-C546-96F7-1578E1A905E1}"/>
                </a:ext>
              </a:extLst>
            </p:cNvPr>
            <p:cNvGraphicFramePr>
              <a:graphicFrameLocks noChangeAspect="1"/>
            </p:cNvGraphicFramePr>
            <p:nvPr>
              <p:extLst>
                <p:ext uri="{D42A27DB-BD31-4B8C-83A1-F6EECF244321}">
                  <p14:modId xmlns:p14="http://schemas.microsoft.com/office/powerpoint/2010/main" val="2409295160"/>
                </p:ext>
              </p:extLst>
            </p:nvPr>
          </p:nvGraphicFramePr>
          <p:xfrm>
            <a:off x="3085307" y="2419708"/>
            <a:ext cx="193430" cy="211015"/>
          </p:xfrm>
          <a:graphic>
            <a:graphicData uri="http://schemas.openxmlformats.org/presentationml/2006/ole">
              <mc:AlternateContent xmlns:mc="http://schemas.openxmlformats.org/markup-compatibility/2006">
                <mc:Choice xmlns:v="urn:schemas-microsoft-com:vml" Requires="v">
                  <p:oleObj spid="_x0000_s38977" r:id="rId7" imgW="139700" imgH="152400" progId="Equation.DSMT4">
                    <p:embed/>
                  </p:oleObj>
                </mc:Choice>
                <mc:Fallback>
                  <p:oleObj r:id="rId7" imgW="139700" imgH="152400" progId="Equation.DSMT4">
                    <p:embed/>
                    <p:pic>
                      <p:nvPicPr>
                        <p:cNvPr id="0" name=""/>
                        <p:cNvPicPr/>
                        <p:nvPr/>
                      </p:nvPicPr>
                      <p:blipFill>
                        <a:blip r:embed="rId8"/>
                        <a:stretch>
                          <a:fillRect/>
                        </a:stretch>
                      </p:blipFill>
                      <p:spPr>
                        <a:xfrm>
                          <a:off x="3085307" y="2419708"/>
                          <a:ext cx="193430" cy="211015"/>
                        </a:xfrm>
                        <a:prstGeom prst="rect">
                          <a:avLst/>
                        </a:prstGeom>
                      </p:spPr>
                    </p:pic>
                  </p:oleObj>
                </mc:Fallback>
              </mc:AlternateContent>
            </a:graphicData>
          </a:graphic>
        </p:graphicFrame>
      </p:grpSp>
      <p:grpSp>
        <p:nvGrpSpPr>
          <p:cNvPr id="44" name="Group 43">
            <a:extLst>
              <a:ext uri="{FF2B5EF4-FFF2-40B4-BE49-F238E27FC236}">
                <a16:creationId xmlns:a16="http://schemas.microsoft.com/office/drawing/2014/main" id="{C917EA18-5925-0E4C-A374-3536EE0C7165}"/>
              </a:ext>
            </a:extLst>
          </p:cNvPr>
          <p:cNvGrpSpPr/>
          <p:nvPr/>
        </p:nvGrpSpPr>
        <p:grpSpPr>
          <a:xfrm>
            <a:off x="3033873" y="4635524"/>
            <a:ext cx="388777" cy="1031138"/>
            <a:chOff x="3033873" y="2419708"/>
            <a:chExt cx="388777" cy="1031138"/>
          </a:xfrm>
        </p:grpSpPr>
        <p:cxnSp>
          <p:nvCxnSpPr>
            <p:cNvPr id="45" name="Straight Arrow Connector 44">
              <a:extLst>
                <a:ext uri="{FF2B5EF4-FFF2-40B4-BE49-F238E27FC236}">
                  <a16:creationId xmlns:a16="http://schemas.microsoft.com/office/drawing/2014/main" id="{5A1A81C0-C4EF-204B-8940-F5F1190D6AC7}"/>
                </a:ext>
              </a:extLst>
            </p:cNvPr>
            <p:cNvCxnSpPr/>
            <p:nvPr/>
          </p:nvCxnSpPr>
          <p:spPr>
            <a:xfrm flipV="1">
              <a:off x="3062868" y="2505300"/>
              <a:ext cx="331627" cy="419611"/>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6" name="Straight Arrow Connector 45">
              <a:extLst>
                <a:ext uri="{FF2B5EF4-FFF2-40B4-BE49-F238E27FC236}">
                  <a16:creationId xmlns:a16="http://schemas.microsoft.com/office/drawing/2014/main" id="{64697D67-BA2A-5449-B39E-1C68D82D1773}"/>
                </a:ext>
              </a:extLst>
            </p:cNvPr>
            <p:cNvCxnSpPr>
              <a:cxnSpLocks/>
            </p:cNvCxnSpPr>
            <p:nvPr/>
          </p:nvCxnSpPr>
          <p:spPr>
            <a:xfrm>
              <a:off x="3033873" y="2955990"/>
              <a:ext cx="0" cy="44126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pic>
          <p:nvPicPr>
            <p:cNvPr id="47" name="Picture 46">
              <a:extLst>
                <a:ext uri="{FF2B5EF4-FFF2-40B4-BE49-F238E27FC236}">
                  <a16:creationId xmlns:a16="http://schemas.microsoft.com/office/drawing/2014/main" id="{04BB319E-B157-654D-9E98-DCB3C7EFE20B}"/>
                </a:ext>
              </a:extLst>
            </p:cNvPr>
            <p:cNvPicPr>
              <a:picLocks noChangeAspect="1"/>
            </p:cNvPicPr>
            <p:nvPr/>
          </p:nvPicPr>
          <p:blipFill>
            <a:blip r:embed="rId9"/>
            <a:stretch>
              <a:fillRect/>
            </a:stretch>
          </p:blipFill>
          <p:spPr>
            <a:xfrm>
              <a:off x="3100862" y="3230675"/>
              <a:ext cx="321788" cy="220171"/>
            </a:xfrm>
            <a:prstGeom prst="rect">
              <a:avLst/>
            </a:prstGeom>
          </p:spPr>
        </p:pic>
        <p:graphicFrame>
          <p:nvGraphicFramePr>
            <p:cNvPr id="48" name="Object 47">
              <a:extLst>
                <a:ext uri="{FF2B5EF4-FFF2-40B4-BE49-F238E27FC236}">
                  <a16:creationId xmlns:a16="http://schemas.microsoft.com/office/drawing/2014/main" id="{968AA450-9894-BD43-BFB6-6380602AA93C}"/>
                </a:ext>
              </a:extLst>
            </p:cNvPr>
            <p:cNvGraphicFramePr>
              <a:graphicFrameLocks noChangeAspect="1"/>
            </p:cNvGraphicFramePr>
            <p:nvPr>
              <p:extLst>
                <p:ext uri="{D42A27DB-BD31-4B8C-83A1-F6EECF244321}">
                  <p14:modId xmlns:p14="http://schemas.microsoft.com/office/powerpoint/2010/main" val="2409295160"/>
                </p:ext>
              </p:extLst>
            </p:nvPr>
          </p:nvGraphicFramePr>
          <p:xfrm>
            <a:off x="3085307" y="2419708"/>
            <a:ext cx="193430" cy="211015"/>
          </p:xfrm>
          <a:graphic>
            <a:graphicData uri="http://schemas.openxmlformats.org/presentationml/2006/ole">
              <mc:AlternateContent xmlns:mc="http://schemas.openxmlformats.org/markup-compatibility/2006">
                <mc:Choice xmlns:v="urn:schemas-microsoft-com:vml" Requires="v">
                  <p:oleObj spid="_x0000_s38978" r:id="rId10" imgW="139700" imgH="152400" progId="Equation.DSMT4">
                    <p:embed/>
                  </p:oleObj>
                </mc:Choice>
                <mc:Fallback>
                  <p:oleObj r:id="rId10" imgW="139700" imgH="152400" progId="Equation.DSMT4">
                    <p:embed/>
                    <p:pic>
                      <p:nvPicPr>
                        <p:cNvPr id="42" name="Object 41">
                          <a:extLst>
                            <a:ext uri="{FF2B5EF4-FFF2-40B4-BE49-F238E27FC236}">
                              <a16:creationId xmlns:a16="http://schemas.microsoft.com/office/drawing/2014/main" id="{935A75AC-8D8F-C546-96F7-1578E1A905E1}"/>
                            </a:ext>
                          </a:extLst>
                        </p:cNvPr>
                        <p:cNvPicPr/>
                        <p:nvPr/>
                      </p:nvPicPr>
                      <p:blipFill>
                        <a:blip r:embed="rId11"/>
                        <a:stretch>
                          <a:fillRect/>
                        </a:stretch>
                      </p:blipFill>
                      <p:spPr>
                        <a:xfrm>
                          <a:off x="3085307" y="2419708"/>
                          <a:ext cx="193430" cy="211015"/>
                        </a:xfrm>
                        <a:prstGeom prst="rect">
                          <a:avLst/>
                        </a:prstGeom>
                      </p:spPr>
                    </p:pic>
                  </p:oleObj>
                </mc:Fallback>
              </mc:AlternateContent>
            </a:graphicData>
          </a:graphic>
        </p:graphicFrame>
      </p:grpSp>
      <p:grpSp>
        <p:nvGrpSpPr>
          <p:cNvPr id="56" name="Group 55">
            <a:extLst>
              <a:ext uri="{FF2B5EF4-FFF2-40B4-BE49-F238E27FC236}">
                <a16:creationId xmlns:a16="http://schemas.microsoft.com/office/drawing/2014/main" id="{A1E189A1-6F67-7E40-A223-FA68E2BFCFE0}"/>
              </a:ext>
            </a:extLst>
          </p:cNvPr>
          <p:cNvGrpSpPr/>
          <p:nvPr/>
        </p:nvGrpSpPr>
        <p:grpSpPr>
          <a:xfrm rot="3138586">
            <a:off x="2506546" y="2305860"/>
            <a:ext cx="1143149" cy="1143149"/>
            <a:chOff x="2449396" y="2305860"/>
            <a:chExt cx="1143149" cy="1143149"/>
          </a:xfrm>
        </p:grpSpPr>
        <p:cxnSp>
          <p:nvCxnSpPr>
            <p:cNvPr id="50" name="Straight Connector 49">
              <a:extLst>
                <a:ext uri="{FF2B5EF4-FFF2-40B4-BE49-F238E27FC236}">
                  <a16:creationId xmlns:a16="http://schemas.microsoft.com/office/drawing/2014/main" id="{AEAC08F5-A548-544E-A4DE-0E196BF23438}"/>
                </a:ext>
              </a:extLst>
            </p:cNvPr>
            <p:cNvCxnSpPr>
              <a:cxnSpLocks/>
            </p:cNvCxnSpPr>
            <p:nvPr/>
          </p:nvCxnSpPr>
          <p:spPr>
            <a:xfrm flipV="1">
              <a:off x="2643224" y="2305860"/>
              <a:ext cx="903935" cy="1143149"/>
            </a:xfrm>
            <a:prstGeom prst="line">
              <a:avLst/>
            </a:prstGeom>
            <a:ln w="9525">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D855657D-3122-134F-B94E-5328CA79788E}"/>
                </a:ext>
              </a:extLst>
            </p:cNvPr>
            <p:cNvCxnSpPr>
              <a:cxnSpLocks/>
            </p:cNvCxnSpPr>
            <p:nvPr/>
          </p:nvCxnSpPr>
          <p:spPr>
            <a:xfrm rot="5400000" flipV="1">
              <a:off x="2569003" y="2350330"/>
              <a:ext cx="903935" cy="1143149"/>
            </a:xfrm>
            <a:prstGeom prst="line">
              <a:avLst/>
            </a:prstGeom>
            <a:ln w="9525">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grpSp>
      <p:grpSp>
        <p:nvGrpSpPr>
          <p:cNvPr id="55" name="Group 54">
            <a:extLst>
              <a:ext uri="{FF2B5EF4-FFF2-40B4-BE49-F238E27FC236}">
                <a16:creationId xmlns:a16="http://schemas.microsoft.com/office/drawing/2014/main" id="{B50DB770-ED18-FE46-8C23-B3366D862CE6}"/>
              </a:ext>
            </a:extLst>
          </p:cNvPr>
          <p:cNvGrpSpPr/>
          <p:nvPr/>
        </p:nvGrpSpPr>
        <p:grpSpPr>
          <a:xfrm>
            <a:off x="2448210" y="4528512"/>
            <a:ext cx="1143149" cy="1143149"/>
            <a:chOff x="2448210" y="4528512"/>
            <a:chExt cx="1143149" cy="1143149"/>
          </a:xfrm>
        </p:grpSpPr>
        <p:cxnSp>
          <p:nvCxnSpPr>
            <p:cNvPr id="53" name="Straight Connector 52">
              <a:extLst>
                <a:ext uri="{FF2B5EF4-FFF2-40B4-BE49-F238E27FC236}">
                  <a16:creationId xmlns:a16="http://schemas.microsoft.com/office/drawing/2014/main" id="{C0021575-053F-9F46-8F05-45E919E3AF09}"/>
                </a:ext>
              </a:extLst>
            </p:cNvPr>
            <p:cNvCxnSpPr>
              <a:cxnSpLocks/>
            </p:cNvCxnSpPr>
            <p:nvPr/>
          </p:nvCxnSpPr>
          <p:spPr>
            <a:xfrm flipV="1">
              <a:off x="2642038" y="4528512"/>
              <a:ext cx="903935" cy="1143149"/>
            </a:xfrm>
            <a:prstGeom prst="line">
              <a:avLst/>
            </a:prstGeom>
            <a:ln w="9525">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44F6A47B-6D2E-4B4F-92A5-10C308219043}"/>
                </a:ext>
              </a:extLst>
            </p:cNvPr>
            <p:cNvCxnSpPr>
              <a:cxnSpLocks/>
            </p:cNvCxnSpPr>
            <p:nvPr/>
          </p:nvCxnSpPr>
          <p:spPr>
            <a:xfrm rot="5400000" flipV="1">
              <a:off x="2567817" y="4572982"/>
              <a:ext cx="903935" cy="1143149"/>
            </a:xfrm>
            <a:prstGeom prst="line">
              <a:avLst/>
            </a:prstGeom>
            <a:ln w="9525">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777707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dissolve">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dissolve">
                                      <p:cBhvr>
                                        <p:cTn id="12" dur="500"/>
                                        <p:tgtEl>
                                          <p:spTgt spid="5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dissolve">
                                      <p:cBhvr>
                                        <p:cTn id="17" dur="500"/>
                                        <p:tgtEl>
                                          <p:spTgt spid="33"/>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dissolve">
                                      <p:cBhvr>
                                        <p:cTn id="20" dur="500"/>
                                        <p:tgtEl>
                                          <p:spTgt spid="16"/>
                                        </p:tgtEl>
                                      </p:cBhvr>
                                    </p:animEffect>
                                  </p:childTnLst>
                                </p:cTn>
                              </p:par>
                              <p:par>
                                <p:cTn id="21" presetID="9"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dissolve">
                                      <p:cBhvr>
                                        <p:cTn id="23" dur="500"/>
                                        <p:tgtEl>
                                          <p:spTgt spid="17"/>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dissolve">
                                      <p:cBhvr>
                                        <p:cTn id="26" dur="500"/>
                                        <p:tgtEl>
                                          <p:spTgt spid="32"/>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dissolve">
                                      <p:cBhvr>
                                        <p:cTn id="31" dur="500"/>
                                        <p:tgtEl>
                                          <p:spTgt spid="44"/>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dissolve">
                                      <p:cBhvr>
                                        <p:cTn id="36" dur="500"/>
                                        <p:tgtEl>
                                          <p:spTgt spid="55"/>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dissolve">
                                      <p:cBhvr>
                                        <p:cTn id="4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2" grpId="0" animBg="1"/>
      <p:bldP spid="33" grpId="0" animBg="1"/>
      <p:bldP spid="3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01083" y="1298222"/>
            <a:ext cx="8653346" cy="4570872"/>
          </a:xfrm>
          <a:noFill/>
        </p:spPr>
        <p:txBody>
          <a:bodyPr/>
          <a:lstStyle/>
          <a:p>
            <a:pPr marL="0" indent="0">
              <a:buNone/>
            </a:pPr>
            <a:r>
              <a:rPr lang="en-US" dirty="0"/>
              <a:t>A </a:t>
            </a:r>
            <a:r>
              <a:rPr lang="en-US" dirty="0">
                <a:solidFill>
                  <a:srgbClr val="FF0000"/>
                </a:solidFill>
              </a:rPr>
              <a:t>55.0-kg</a:t>
            </a:r>
            <a:r>
              <a:rPr lang="en-US" dirty="0"/>
              <a:t> ice skater is </a:t>
            </a:r>
            <a:r>
              <a:rPr lang="en-US" dirty="0">
                <a:solidFill>
                  <a:srgbClr val="FF0000"/>
                </a:solidFill>
              </a:rPr>
              <a:t>moving at 4.00 m/s </a:t>
            </a:r>
            <a:r>
              <a:rPr lang="en-US" dirty="0"/>
              <a:t>when she </a:t>
            </a:r>
            <a:r>
              <a:rPr lang="en-US" dirty="0">
                <a:solidFill>
                  <a:srgbClr val="0F3EDF"/>
                </a:solidFill>
              </a:rPr>
              <a:t>grabs the loose end of a rope</a:t>
            </a:r>
            <a:r>
              <a:rPr lang="en-US" dirty="0"/>
              <a:t>, the opposite end of which is tied to a pole. She then </a:t>
            </a:r>
            <a:r>
              <a:rPr lang="en-US" dirty="0">
                <a:solidFill>
                  <a:srgbClr val="0F3EDF"/>
                </a:solidFill>
              </a:rPr>
              <a:t>moves</a:t>
            </a:r>
            <a:r>
              <a:rPr lang="en-US" dirty="0"/>
              <a:t> in a </a:t>
            </a:r>
            <a:r>
              <a:rPr lang="en-US" dirty="0">
                <a:solidFill>
                  <a:srgbClr val="0F3EDF"/>
                </a:solidFill>
              </a:rPr>
              <a:t>circle of radius 0.800 m </a:t>
            </a:r>
            <a:r>
              <a:rPr lang="en-US" dirty="0"/>
              <a:t>around the pole. </a:t>
            </a:r>
          </a:p>
          <a:p>
            <a:pPr marL="0" indent="0">
              <a:buNone/>
            </a:pPr>
            <a:r>
              <a:rPr lang="en-US" dirty="0"/>
              <a:t>     (a) </a:t>
            </a:r>
            <a:r>
              <a:rPr lang="en-US" dirty="0">
                <a:solidFill>
                  <a:srgbClr val="0F3EDF"/>
                </a:solidFill>
              </a:rPr>
              <a:t>Determine</a:t>
            </a:r>
            <a:r>
              <a:rPr lang="en-US" dirty="0"/>
              <a:t> the </a:t>
            </a:r>
            <a:r>
              <a:rPr lang="en-US" dirty="0">
                <a:solidFill>
                  <a:srgbClr val="0F3EDF"/>
                </a:solidFill>
              </a:rPr>
              <a:t>force</a:t>
            </a:r>
            <a:r>
              <a:rPr lang="en-US" dirty="0"/>
              <a:t> </a:t>
            </a:r>
            <a:r>
              <a:rPr lang="en-US" dirty="0">
                <a:solidFill>
                  <a:srgbClr val="0F3EDF"/>
                </a:solidFill>
              </a:rPr>
              <a:t>exerted by </a:t>
            </a:r>
            <a:r>
              <a:rPr lang="en-US" dirty="0"/>
              <a:t>the </a:t>
            </a:r>
            <a:r>
              <a:rPr lang="en-US" dirty="0">
                <a:solidFill>
                  <a:srgbClr val="0F3EDF"/>
                </a:solidFill>
              </a:rPr>
              <a:t>horizontal rope </a:t>
            </a:r>
            <a:r>
              <a:rPr lang="en-US" dirty="0"/>
              <a:t>on her arms. </a:t>
            </a:r>
          </a:p>
          <a:p>
            <a:endParaRPr lang="en-US" dirty="0"/>
          </a:p>
          <a:p>
            <a:endParaRPr lang="en-US" dirty="0"/>
          </a:p>
          <a:p>
            <a:endParaRPr lang="en-US" dirty="0"/>
          </a:p>
          <a:p>
            <a:endParaRPr lang="en-US" dirty="0"/>
          </a:p>
          <a:p>
            <a:pPr marL="0" indent="0">
              <a:buNone/>
            </a:pPr>
            <a:r>
              <a:rPr lang="en-US" dirty="0"/>
              <a:t>     (b) </a:t>
            </a:r>
            <a:r>
              <a:rPr lang="en-US" dirty="0">
                <a:solidFill>
                  <a:srgbClr val="0F3EDF"/>
                </a:solidFill>
              </a:rPr>
              <a:t>Compare</a:t>
            </a:r>
            <a:r>
              <a:rPr lang="en-US" dirty="0"/>
              <a:t> this </a:t>
            </a:r>
            <a:r>
              <a:rPr lang="en-US" dirty="0">
                <a:solidFill>
                  <a:srgbClr val="0F3EDF"/>
                </a:solidFill>
              </a:rPr>
              <a:t>force with </a:t>
            </a:r>
            <a:r>
              <a:rPr lang="en-US" dirty="0"/>
              <a:t>her </a:t>
            </a:r>
            <a:r>
              <a:rPr lang="en-US" dirty="0">
                <a:solidFill>
                  <a:srgbClr val="0F3EDF"/>
                </a:solidFill>
              </a:rPr>
              <a:t>weight</a:t>
            </a:r>
            <a:r>
              <a:rPr lang="en-US" dirty="0"/>
              <a:t>.</a:t>
            </a:r>
          </a:p>
        </p:txBody>
      </p:sp>
      <p:sp>
        <p:nvSpPr>
          <p:cNvPr id="2" name="Title 1"/>
          <p:cNvSpPr>
            <a:spLocks noGrp="1"/>
          </p:cNvSpPr>
          <p:nvPr>
            <p:ph type="title" idx="4294967295"/>
          </p:nvPr>
        </p:nvSpPr>
        <p:spPr>
          <a:xfrm>
            <a:off x="822960" y="286604"/>
            <a:ext cx="7543800" cy="864863"/>
          </a:xfrm>
        </p:spPr>
        <p:txBody>
          <a:bodyPr/>
          <a:lstStyle/>
          <a:p>
            <a:r>
              <a:rPr lang="en-US" dirty="0"/>
              <a:t>Problem 7.21</a:t>
            </a:r>
          </a:p>
        </p:txBody>
      </p:sp>
      <p:sp>
        <p:nvSpPr>
          <p:cNvPr id="5" name="Rectangle 4">
            <a:extLst>
              <a:ext uri="{FF2B5EF4-FFF2-40B4-BE49-F238E27FC236}">
                <a16:creationId xmlns:a16="http://schemas.microsoft.com/office/drawing/2014/main" id="{6B560CEC-2474-A844-973D-BF0BE6A7D7D1}"/>
              </a:ext>
            </a:extLst>
          </p:cNvPr>
          <p:cNvSpPr/>
          <p:nvPr/>
        </p:nvSpPr>
        <p:spPr>
          <a:xfrm>
            <a:off x="7418070" y="3566160"/>
            <a:ext cx="331470" cy="3429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9A00BA78-CE4B-E743-8BC5-01BC0D2F9683}"/>
              </a:ext>
            </a:extLst>
          </p:cNvPr>
          <p:cNvCxnSpPr>
            <a:cxnSpLocks/>
          </p:cNvCxnSpPr>
          <p:nvPr/>
        </p:nvCxnSpPr>
        <p:spPr>
          <a:xfrm flipH="1" flipV="1">
            <a:off x="7595616" y="3218688"/>
            <a:ext cx="381" cy="45720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C685739A-5C05-6140-8539-65B6034CB20F}"/>
              </a:ext>
            </a:extLst>
          </p:cNvPr>
          <p:cNvCxnSpPr>
            <a:cxnSpLocks/>
          </p:cNvCxnSpPr>
          <p:nvPr/>
        </p:nvCxnSpPr>
        <p:spPr>
          <a:xfrm flipH="1">
            <a:off x="7595616" y="3737610"/>
            <a:ext cx="1" cy="42672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3FA90E90-4EE6-D64A-BF71-0CE09B868BF4}"/>
              </a:ext>
            </a:extLst>
          </p:cNvPr>
          <p:cNvCxnSpPr>
            <a:cxnSpLocks/>
          </p:cNvCxnSpPr>
          <p:nvPr/>
        </p:nvCxnSpPr>
        <p:spPr>
          <a:xfrm rot="16200000" flipH="1" flipV="1">
            <a:off x="7278052" y="3509201"/>
            <a:ext cx="381" cy="45720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aphicFrame>
        <p:nvGraphicFramePr>
          <p:cNvPr id="13" name="Object 12">
            <a:extLst>
              <a:ext uri="{FF2B5EF4-FFF2-40B4-BE49-F238E27FC236}">
                <a16:creationId xmlns:a16="http://schemas.microsoft.com/office/drawing/2014/main" id="{60138E8B-6ED4-5E49-94F5-1B1499A2AA58}"/>
              </a:ext>
            </a:extLst>
          </p:cNvPr>
          <p:cNvGraphicFramePr>
            <a:graphicFrameLocks noChangeAspect="1"/>
          </p:cNvGraphicFramePr>
          <p:nvPr>
            <p:extLst>
              <p:ext uri="{D42A27DB-BD31-4B8C-83A1-F6EECF244321}">
                <p14:modId xmlns:p14="http://schemas.microsoft.com/office/powerpoint/2010/main" val="58280138"/>
              </p:ext>
            </p:extLst>
          </p:nvPr>
        </p:nvGraphicFramePr>
        <p:xfrm>
          <a:off x="7661040" y="4045712"/>
          <a:ext cx="308121" cy="210820"/>
        </p:xfrm>
        <a:graphic>
          <a:graphicData uri="http://schemas.openxmlformats.org/presentationml/2006/ole">
            <mc:AlternateContent xmlns:mc="http://schemas.openxmlformats.org/markup-compatibility/2006">
              <mc:Choice xmlns:v="urn:schemas-microsoft-com:vml" Requires="v">
                <p:oleObj spid="_x0000_s9306" r:id="rId3" imgW="241300" imgH="165100" progId="Equation.DSMT4">
                  <p:embed/>
                </p:oleObj>
              </mc:Choice>
              <mc:Fallback>
                <p:oleObj r:id="rId3" imgW="241300" imgH="165100" progId="Equation.DSMT4">
                  <p:embed/>
                  <p:pic>
                    <p:nvPicPr>
                      <p:cNvPr id="0" name=""/>
                      <p:cNvPicPr/>
                      <p:nvPr/>
                    </p:nvPicPr>
                    <p:blipFill>
                      <a:blip r:embed="rId4"/>
                      <a:stretch>
                        <a:fillRect/>
                      </a:stretch>
                    </p:blipFill>
                    <p:spPr>
                      <a:xfrm>
                        <a:off x="7661040" y="4045712"/>
                        <a:ext cx="308121" cy="210820"/>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F11B12C4-037B-7A4D-A72E-36D347C988D9}"/>
              </a:ext>
            </a:extLst>
          </p:cNvPr>
          <p:cNvGraphicFramePr>
            <a:graphicFrameLocks noChangeAspect="1"/>
          </p:cNvGraphicFramePr>
          <p:nvPr>
            <p:extLst>
              <p:ext uri="{D42A27DB-BD31-4B8C-83A1-F6EECF244321}">
                <p14:modId xmlns:p14="http://schemas.microsoft.com/office/powerpoint/2010/main" val="2082034560"/>
              </p:ext>
            </p:extLst>
          </p:nvPr>
        </p:nvGraphicFramePr>
        <p:xfrm>
          <a:off x="6991350" y="3486150"/>
          <a:ext cx="177800" cy="195263"/>
        </p:xfrm>
        <a:graphic>
          <a:graphicData uri="http://schemas.openxmlformats.org/presentationml/2006/ole">
            <mc:AlternateContent xmlns:mc="http://schemas.openxmlformats.org/markup-compatibility/2006">
              <mc:Choice xmlns:v="urn:schemas-microsoft-com:vml" Requires="v">
                <p:oleObj spid="_x0000_s9307" r:id="rId5" imgW="139700" imgH="152400" progId="Equation.DSMT4">
                  <p:embed/>
                </p:oleObj>
              </mc:Choice>
              <mc:Fallback>
                <p:oleObj r:id="rId5" imgW="139700" imgH="152400" progId="Equation.DSMT4">
                  <p:embed/>
                  <p:pic>
                    <p:nvPicPr>
                      <p:cNvPr id="13" name="Object 12">
                        <a:extLst>
                          <a:ext uri="{FF2B5EF4-FFF2-40B4-BE49-F238E27FC236}">
                            <a16:creationId xmlns:a16="http://schemas.microsoft.com/office/drawing/2014/main" id="{60138E8B-6ED4-5E49-94F5-1B1499A2AA58}"/>
                          </a:ext>
                        </a:extLst>
                      </p:cNvPr>
                      <p:cNvPicPr/>
                      <p:nvPr/>
                    </p:nvPicPr>
                    <p:blipFill>
                      <a:blip r:embed="rId6"/>
                      <a:stretch>
                        <a:fillRect/>
                      </a:stretch>
                    </p:blipFill>
                    <p:spPr>
                      <a:xfrm>
                        <a:off x="6991350" y="3486150"/>
                        <a:ext cx="177800" cy="195263"/>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2EEB5D27-0BF9-A64D-AFC3-01A29A9CC6DE}"/>
              </a:ext>
            </a:extLst>
          </p:cNvPr>
          <p:cNvGraphicFramePr>
            <a:graphicFrameLocks noChangeAspect="1"/>
          </p:cNvGraphicFramePr>
          <p:nvPr>
            <p:extLst>
              <p:ext uri="{D42A27DB-BD31-4B8C-83A1-F6EECF244321}">
                <p14:modId xmlns:p14="http://schemas.microsoft.com/office/powerpoint/2010/main" val="2430365439"/>
              </p:ext>
            </p:extLst>
          </p:nvPr>
        </p:nvGraphicFramePr>
        <p:xfrm>
          <a:off x="7646988" y="3140075"/>
          <a:ext cx="209550" cy="212725"/>
        </p:xfrm>
        <a:graphic>
          <a:graphicData uri="http://schemas.openxmlformats.org/presentationml/2006/ole">
            <mc:AlternateContent xmlns:mc="http://schemas.openxmlformats.org/markup-compatibility/2006">
              <mc:Choice xmlns:v="urn:schemas-microsoft-com:vml" Requires="v">
                <p:oleObj spid="_x0000_s9308" r:id="rId7" imgW="165100" imgH="165100" progId="Equation.DSMT4">
                  <p:embed/>
                </p:oleObj>
              </mc:Choice>
              <mc:Fallback>
                <p:oleObj r:id="rId7" imgW="165100" imgH="165100" progId="Equation.DSMT4">
                  <p:embed/>
                  <p:pic>
                    <p:nvPicPr>
                      <p:cNvPr id="14" name="Object 13">
                        <a:extLst>
                          <a:ext uri="{FF2B5EF4-FFF2-40B4-BE49-F238E27FC236}">
                            <a16:creationId xmlns:a16="http://schemas.microsoft.com/office/drawing/2014/main" id="{F11B12C4-037B-7A4D-A72E-36D347C988D9}"/>
                          </a:ext>
                        </a:extLst>
                      </p:cNvPr>
                      <p:cNvPicPr/>
                      <p:nvPr/>
                    </p:nvPicPr>
                    <p:blipFill>
                      <a:blip r:embed="rId8"/>
                      <a:stretch>
                        <a:fillRect/>
                      </a:stretch>
                    </p:blipFill>
                    <p:spPr>
                      <a:xfrm>
                        <a:off x="7646988" y="3140075"/>
                        <a:ext cx="209550" cy="212725"/>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5ED46978-865B-0B49-9766-463423863526}"/>
              </a:ext>
            </a:extLst>
          </p:cNvPr>
          <p:cNvGraphicFramePr>
            <a:graphicFrameLocks noChangeAspect="1"/>
          </p:cNvGraphicFramePr>
          <p:nvPr>
            <p:extLst>
              <p:ext uri="{D42A27DB-BD31-4B8C-83A1-F6EECF244321}">
                <p14:modId xmlns:p14="http://schemas.microsoft.com/office/powerpoint/2010/main" val="3141541180"/>
              </p:ext>
            </p:extLst>
          </p:nvPr>
        </p:nvGraphicFramePr>
        <p:xfrm>
          <a:off x="1281113" y="3255963"/>
          <a:ext cx="5122862" cy="1577975"/>
        </p:xfrm>
        <a:graphic>
          <a:graphicData uri="http://schemas.openxmlformats.org/presentationml/2006/ole">
            <mc:AlternateContent xmlns:mc="http://schemas.openxmlformats.org/markup-compatibility/2006">
              <mc:Choice xmlns:v="urn:schemas-microsoft-com:vml" Requires="v">
                <p:oleObj spid="_x0000_s9309" r:id="rId9" imgW="2946400" imgH="901700" progId="Equation.DSMT4">
                  <p:embed/>
                </p:oleObj>
              </mc:Choice>
              <mc:Fallback>
                <p:oleObj r:id="rId9" imgW="2946400" imgH="901700" progId="Equation.DSMT4">
                  <p:embed/>
                  <p:pic>
                    <p:nvPicPr>
                      <p:cNvPr id="14" name="Object 13">
                        <a:extLst>
                          <a:ext uri="{FF2B5EF4-FFF2-40B4-BE49-F238E27FC236}">
                            <a16:creationId xmlns:a16="http://schemas.microsoft.com/office/drawing/2014/main" id="{F11B12C4-037B-7A4D-A72E-36D347C988D9}"/>
                          </a:ext>
                        </a:extLst>
                      </p:cNvPr>
                      <p:cNvPicPr/>
                      <p:nvPr/>
                    </p:nvPicPr>
                    <p:blipFill>
                      <a:blip r:embed="rId10"/>
                      <a:stretch>
                        <a:fillRect/>
                      </a:stretch>
                    </p:blipFill>
                    <p:spPr>
                      <a:xfrm>
                        <a:off x="1281113" y="3255963"/>
                        <a:ext cx="5122862" cy="1577975"/>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B5C854A9-2143-3643-8EA9-E7AF6320A3EE}"/>
              </a:ext>
            </a:extLst>
          </p:cNvPr>
          <p:cNvGraphicFramePr>
            <a:graphicFrameLocks noChangeAspect="1"/>
          </p:cNvGraphicFramePr>
          <p:nvPr>
            <p:extLst>
              <p:ext uri="{D42A27DB-BD31-4B8C-83A1-F6EECF244321}">
                <p14:modId xmlns:p14="http://schemas.microsoft.com/office/powerpoint/2010/main" val="814638569"/>
              </p:ext>
            </p:extLst>
          </p:nvPr>
        </p:nvGraphicFramePr>
        <p:xfrm>
          <a:off x="2097657" y="5559778"/>
          <a:ext cx="3908425" cy="466725"/>
        </p:xfrm>
        <a:graphic>
          <a:graphicData uri="http://schemas.openxmlformats.org/presentationml/2006/ole">
            <mc:AlternateContent xmlns:mc="http://schemas.openxmlformats.org/markup-compatibility/2006">
              <mc:Choice xmlns:v="urn:schemas-microsoft-com:vml" Requires="v">
                <p:oleObj spid="_x0000_s9310" r:id="rId11" imgW="2247900" imgH="266700" progId="Equation.DSMT4">
                  <p:embed/>
                </p:oleObj>
              </mc:Choice>
              <mc:Fallback>
                <p:oleObj r:id="rId11" imgW="2247900" imgH="266700" progId="Equation.DSMT4">
                  <p:embed/>
                  <p:pic>
                    <p:nvPicPr>
                      <p:cNvPr id="16" name="Object 15">
                        <a:extLst>
                          <a:ext uri="{FF2B5EF4-FFF2-40B4-BE49-F238E27FC236}">
                            <a16:creationId xmlns:a16="http://schemas.microsoft.com/office/drawing/2014/main" id="{5ED46978-865B-0B49-9766-463423863526}"/>
                          </a:ext>
                        </a:extLst>
                      </p:cNvPr>
                      <p:cNvPicPr/>
                      <p:nvPr/>
                    </p:nvPicPr>
                    <p:blipFill>
                      <a:blip r:embed="rId12"/>
                      <a:stretch>
                        <a:fillRect/>
                      </a:stretch>
                    </p:blipFill>
                    <p:spPr>
                      <a:xfrm>
                        <a:off x="2097657" y="5559778"/>
                        <a:ext cx="3908425" cy="466725"/>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945E59EB-97FB-6A4E-B2C4-F6F2BACBA12F}"/>
              </a:ext>
            </a:extLst>
          </p:cNvPr>
          <p:cNvSpPr txBox="1"/>
          <p:nvPr/>
        </p:nvSpPr>
        <p:spPr>
          <a:xfrm>
            <a:off x="5245100" y="6110342"/>
            <a:ext cx="3198504" cy="400110"/>
          </a:xfrm>
          <a:prstGeom prst="rect">
            <a:avLst/>
          </a:prstGeom>
          <a:noFill/>
        </p:spPr>
        <p:txBody>
          <a:bodyPr wrap="none" rtlCol="0">
            <a:spAutoFit/>
          </a:bodyPr>
          <a:lstStyle/>
          <a:p>
            <a:r>
              <a:rPr lang="en-US" sz="2000" dirty="0"/>
              <a:t>It’s about twice her weight.</a:t>
            </a:r>
          </a:p>
        </p:txBody>
      </p:sp>
    </p:spTree>
    <p:extLst>
      <p:ext uri="{BB962C8B-B14F-4D97-AF65-F5344CB8AC3E}">
        <p14:creationId xmlns:p14="http://schemas.microsoft.com/office/powerpoint/2010/main" val="3415777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1"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par>
                                <p:cTn id="13" presetID="9"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par>
                                <p:cTn id="16" presetID="9"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dissolve">
                                      <p:cBhvr>
                                        <p:cTn id="18" dur="500"/>
                                        <p:tgtEl>
                                          <p:spTgt spid="8"/>
                                        </p:tgtEl>
                                      </p:cBhvr>
                                    </p:animEffect>
                                  </p:childTnLst>
                                </p:cTn>
                              </p:par>
                              <p:par>
                                <p:cTn id="19" presetID="9"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dissolve">
                                      <p:cBhvr>
                                        <p:cTn id="21" dur="500"/>
                                        <p:tgtEl>
                                          <p:spTgt spid="10"/>
                                        </p:tgtEl>
                                      </p:cBhvr>
                                    </p:animEffect>
                                  </p:childTnLst>
                                </p:cTn>
                              </p:par>
                              <p:par>
                                <p:cTn id="22" presetID="9"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dissolve">
                                      <p:cBhvr>
                                        <p:cTn id="24" dur="500"/>
                                        <p:tgtEl>
                                          <p:spTgt spid="13"/>
                                        </p:tgtEl>
                                      </p:cBhvr>
                                    </p:animEffect>
                                  </p:childTnLst>
                                </p:cTn>
                              </p:par>
                              <p:par>
                                <p:cTn id="25" presetID="9"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500"/>
                                        <p:tgtEl>
                                          <p:spTgt spid="14"/>
                                        </p:tgtEl>
                                      </p:cBhvr>
                                    </p:animEffect>
                                  </p:childTnLst>
                                </p:cTn>
                              </p:par>
                              <p:par>
                                <p:cTn id="28" presetID="9" presetClass="entr" presetSubtype="0"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dissolve">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dissolve">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dissolve">
                                      <p:cBhvr>
                                        <p:cTn id="40" dur="5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dissolve">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dissolve">
                                      <p:cBhvr>
                                        <p:cTn id="5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8585201" y="6427113"/>
            <a:ext cx="444499" cy="276999"/>
          </a:xfrm>
          <a:prstGeom prst="rect">
            <a:avLst/>
          </a:prstGeom>
          <a:noFill/>
        </p:spPr>
        <p:txBody>
          <a:bodyPr wrap="square" rtlCol="0">
            <a:spAutoFit/>
          </a:bodyPr>
          <a:lstStyle/>
          <a:p>
            <a:r>
              <a:rPr lang="en-US" sz="1200" dirty="0">
                <a:latin typeface="Times New Roman"/>
                <a:cs typeface="Times New Roman"/>
              </a:rPr>
              <a:t>21.)</a:t>
            </a:r>
          </a:p>
        </p:txBody>
      </p:sp>
      <p:sp>
        <p:nvSpPr>
          <p:cNvPr id="52" name="Rectangle 51"/>
          <p:cNvSpPr/>
          <p:nvPr/>
        </p:nvSpPr>
        <p:spPr>
          <a:xfrm>
            <a:off x="6134689" y="3855380"/>
            <a:ext cx="533400" cy="520700"/>
          </a:xfrm>
          <a:prstGeom prst="rect">
            <a:avLst/>
          </a:prstGeom>
          <a:solidFill>
            <a:srgbClr val="FF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4" name="Straight Arrow Connector 53"/>
          <p:cNvCxnSpPr/>
          <p:nvPr/>
        </p:nvCxnSpPr>
        <p:spPr>
          <a:xfrm>
            <a:off x="6401389" y="4249080"/>
            <a:ext cx="0" cy="635000"/>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flipV="1">
            <a:off x="6401389" y="3397386"/>
            <a:ext cx="0" cy="662781"/>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56" name="Object 55"/>
          <p:cNvGraphicFramePr>
            <a:graphicFrameLocks noChangeAspect="1"/>
          </p:cNvGraphicFramePr>
          <p:nvPr/>
        </p:nvGraphicFramePr>
        <p:xfrm>
          <a:off x="6529977" y="3376094"/>
          <a:ext cx="276225" cy="255588"/>
        </p:xfrm>
        <a:graphic>
          <a:graphicData uri="http://schemas.openxmlformats.org/presentationml/2006/ole">
            <mc:AlternateContent xmlns:mc="http://schemas.openxmlformats.org/markup-compatibility/2006">
              <mc:Choice xmlns:v="urn:schemas-microsoft-com:vml" Requires="v">
                <p:oleObj spid="_x0000_s8326" name="Equation" r:id="rId3" imgW="165100" imgH="152400" progId="Equation.DSMT4">
                  <p:embed/>
                </p:oleObj>
              </mc:Choice>
              <mc:Fallback>
                <p:oleObj name="Equation" r:id="rId3" imgW="165100" imgH="152400" progId="Equation.DSMT4">
                  <p:embed/>
                  <p:pic>
                    <p:nvPicPr>
                      <p:cNvPr id="56" name="Object 55"/>
                      <p:cNvPicPr/>
                      <p:nvPr/>
                    </p:nvPicPr>
                    <p:blipFill>
                      <a:blip r:embed="rId4"/>
                      <a:stretch>
                        <a:fillRect/>
                      </a:stretch>
                    </p:blipFill>
                    <p:spPr>
                      <a:xfrm>
                        <a:off x="6529977" y="3376094"/>
                        <a:ext cx="276225" cy="255588"/>
                      </a:xfrm>
                      <a:prstGeom prst="rect">
                        <a:avLst/>
                      </a:prstGeom>
                    </p:spPr>
                  </p:pic>
                </p:oleObj>
              </mc:Fallback>
            </mc:AlternateContent>
          </a:graphicData>
        </a:graphic>
      </p:graphicFrame>
      <p:cxnSp>
        <p:nvCxnSpPr>
          <p:cNvPr id="58" name="Straight Connector 57"/>
          <p:cNvCxnSpPr/>
          <p:nvPr/>
        </p:nvCxnSpPr>
        <p:spPr>
          <a:xfrm>
            <a:off x="5626689" y="4096680"/>
            <a:ext cx="1531938" cy="0"/>
          </a:xfrm>
          <a:prstGeom prst="line">
            <a:avLst/>
          </a:prstGeom>
          <a:ln w="9525" cmpd="sng">
            <a:solidFill>
              <a:srgbClr val="00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flipV="1">
            <a:off x="6375989" y="3085582"/>
            <a:ext cx="12700" cy="2079725"/>
          </a:xfrm>
          <a:prstGeom prst="line">
            <a:avLst/>
          </a:prstGeom>
          <a:ln w="9525" cmpd="sng">
            <a:solidFill>
              <a:srgbClr val="000000"/>
            </a:solidFill>
            <a:prstDash val="lgDash"/>
          </a:ln>
          <a:effectLst/>
        </p:spPr>
        <p:style>
          <a:lnRef idx="2">
            <a:schemeClr val="accent1"/>
          </a:lnRef>
          <a:fillRef idx="0">
            <a:schemeClr val="accent1"/>
          </a:fillRef>
          <a:effectRef idx="1">
            <a:schemeClr val="accent1"/>
          </a:effectRef>
          <a:fontRef idx="minor">
            <a:schemeClr val="tx1"/>
          </a:fontRef>
        </p:style>
      </p:cxnSp>
      <p:graphicFrame>
        <p:nvGraphicFramePr>
          <p:cNvPr id="60" name="Object 59"/>
          <p:cNvGraphicFramePr>
            <a:graphicFrameLocks noChangeAspect="1"/>
          </p:cNvGraphicFramePr>
          <p:nvPr/>
        </p:nvGraphicFramePr>
        <p:xfrm>
          <a:off x="6199777" y="2991919"/>
          <a:ext cx="139700" cy="157163"/>
        </p:xfrm>
        <a:graphic>
          <a:graphicData uri="http://schemas.openxmlformats.org/presentationml/2006/ole">
            <mc:AlternateContent xmlns:mc="http://schemas.openxmlformats.org/markup-compatibility/2006">
              <mc:Choice xmlns:v="urn:schemas-microsoft-com:vml" Requires="v">
                <p:oleObj spid="_x0000_s8327" name="Equation" r:id="rId5" imgW="114300" imgH="127000" progId="Equation.DSMT4">
                  <p:embed/>
                </p:oleObj>
              </mc:Choice>
              <mc:Fallback>
                <p:oleObj name="Equation" r:id="rId5" imgW="114300" imgH="127000" progId="Equation.DSMT4">
                  <p:embed/>
                  <p:pic>
                    <p:nvPicPr>
                      <p:cNvPr id="60" name="Object 59"/>
                      <p:cNvPicPr/>
                      <p:nvPr/>
                    </p:nvPicPr>
                    <p:blipFill>
                      <a:blip r:embed="rId6"/>
                      <a:stretch>
                        <a:fillRect/>
                      </a:stretch>
                    </p:blipFill>
                    <p:spPr>
                      <a:xfrm>
                        <a:off x="6199777" y="2991919"/>
                        <a:ext cx="139700" cy="157163"/>
                      </a:xfrm>
                      <a:prstGeom prst="rect">
                        <a:avLst/>
                      </a:prstGeom>
                    </p:spPr>
                  </p:pic>
                </p:oleObj>
              </mc:Fallback>
            </mc:AlternateContent>
          </a:graphicData>
        </a:graphic>
      </p:graphicFrame>
      <p:graphicFrame>
        <p:nvGraphicFramePr>
          <p:cNvPr id="61" name="Object 60"/>
          <p:cNvGraphicFramePr>
            <a:graphicFrameLocks noChangeAspect="1"/>
          </p:cNvGraphicFramePr>
          <p:nvPr/>
        </p:nvGraphicFramePr>
        <p:xfrm>
          <a:off x="6931615" y="4168118"/>
          <a:ext cx="155575" cy="155575"/>
        </p:xfrm>
        <a:graphic>
          <a:graphicData uri="http://schemas.openxmlformats.org/presentationml/2006/ole">
            <mc:AlternateContent xmlns:mc="http://schemas.openxmlformats.org/markup-compatibility/2006">
              <mc:Choice xmlns:v="urn:schemas-microsoft-com:vml" Requires="v">
                <p:oleObj spid="_x0000_s8328" name="Equation" r:id="rId7" imgW="127000" imgH="127000" progId="Equation.DSMT4">
                  <p:embed/>
                </p:oleObj>
              </mc:Choice>
              <mc:Fallback>
                <p:oleObj name="Equation" r:id="rId7" imgW="127000" imgH="127000" progId="Equation.DSMT4">
                  <p:embed/>
                  <p:pic>
                    <p:nvPicPr>
                      <p:cNvPr id="61" name="Object 60"/>
                      <p:cNvPicPr/>
                      <p:nvPr/>
                    </p:nvPicPr>
                    <p:blipFill>
                      <a:blip r:embed="rId8"/>
                      <a:stretch>
                        <a:fillRect/>
                      </a:stretch>
                    </p:blipFill>
                    <p:spPr>
                      <a:xfrm>
                        <a:off x="6931615" y="4168118"/>
                        <a:ext cx="155575" cy="155575"/>
                      </a:xfrm>
                      <a:prstGeom prst="rect">
                        <a:avLst/>
                      </a:prstGeom>
                    </p:spPr>
                  </p:pic>
                </p:oleObj>
              </mc:Fallback>
            </mc:AlternateContent>
          </a:graphicData>
        </a:graphic>
      </p:graphicFrame>
      <p:graphicFrame>
        <p:nvGraphicFramePr>
          <p:cNvPr id="62" name="Object 61"/>
          <p:cNvGraphicFramePr>
            <a:graphicFrameLocks noChangeAspect="1"/>
          </p:cNvGraphicFramePr>
          <p:nvPr/>
        </p:nvGraphicFramePr>
        <p:xfrm>
          <a:off x="6522039" y="4588667"/>
          <a:ext cx="403225" cy="277812"/>
        </p:xfrm>
        <a:graphic>
          <a:graphicData uri="http://schemas.openxmlformats.org/presentationml/2006/ole">
            <mc:AlternateContent xmlns:mc="http://schemas.openxmlformats.org/markup-compatibility/2006">
              <mc:Choice xmlns:v="urn:schemas-microsoft-com:vml" Requires="v">
                <p:oleObj spid="_x0000_s8329" name="Equation" r:id="rId9" imgW="241300" imgH="165100" progId="Equation.DSMT4">
                  <p:embed/>
                </p:oleObj>
              </mc:Choice>
              <mc:Fallback>
                <p:oleObj name="Equation" r:id="rId9" imgW="241300" imgH="165100" progId="Equation.DSMT4">
                  <p:embed/>
                  <p:pic>
                    <p:nvPicPr>
                      <p:cNvPr id="62" name="Object 61"/>
                      <p:cNvPicPr/>
                      <p:nvPr/>
                    </p:nvPicPr>
                    <p:blipFill>
                      <a:blip r:embed="rId10"/>
                      <a:stretch>
                        <a:fillRect/>
                      </a:stretch>
                    </p:blipFill>
                    <p:spPr>
                      <a:xfrm>
                        <a:off x="6522039" y="4588667"/>
                        <a:ext cx="403225" cy="277812"/>
                      </a:xfrm>
                      <a:prstGeom prst="rect">
                        <a:avLst/>
                      </a:prstGeom>
                    </p:spPr>
                  </p:pic>
                </p:oleObj>
              </mc:Fallback>
            </mc:AlternateContent>
          </a:graphicData>
        </a:graphic>
      </p:graphicFrame>
      <p:graphicFrame>
        <p:nvGraphicFramePr>
          <p:cNvPr id="25" name="Object 24"/>
          <p:cNvGraphicFramePr>
            <a:graphicFrameLocks noChangeAspect="1"/>
          </p:cNvGraphicFramePr>
          <p:nvPr/>
        </p:nvGraphicFramePr>
        <p:xfrm>
          <a:off x="1562829" y="3240086"/>
          <a:ext cx="3436938" cy="2176462"/>
        </p:xfrm>
        <a:graphic>
          <a:graphicData uri="http://schemas.openxmlformats.org/presentationml/2006/ole">
            <mc:AlternateContent xmlns:mc="http://schemas.openxmlformats.org/markup-compatibility/2006">
              <mc:Choice xmlns:v="urn:schemas-microsoft-com:vml" Requires="v">
                <p:oleObj spid="_x0000_s8330" name="Equation" r:id="rId11" imgW="2057400" imgH="1295400" progId="Equation.DSMT4">
                  <p:embed/>
                </p:oleObj>
              </mc:Choice>
              <mc:Fallback>
                <p:oleObj name="Equation" r:id="rId11" imgW="2057400" imgH="1295400" progId="Equation.DSMT4">
                  <p:embed/>
                  <p:pic>
                    <p:nvPicPr>
                      <p:cNvPr id="25" name="Object 24"/>
                      <p:cNvPicPr/>
                      <p:nvPr/>
                    </p:nvPicPr>
                    <p:blipFill>
                      <a:blip r:embed="rId12"/>
                      <a:stretch>
                        <a:fillRect/>
                      </a:stretch>
                    </p:blipFill>
                    <p:spPr>
                      <a:xfrm>
                        <a:off x="1562829" y="3240086"/>
                        <a:ext cx="3436938" cy="2176462"/>
                      </a:xfrm>
                      <a:prstGeom prst="rect">
                        <a:avLst/>
                      </a:prstGeom>
                    </p:spPr>
                  </p:pic>
                </p:oleObj>
              </mc:Fallback>
            </mc:AlternateContent>
          </a:graphicData>
        </a:graphic>
      </p:graphicFrame>
      <p:cxnSp>
        <p:nvCxnSpPr>
          <p:cNvPr id="26" name="Straight Connector 25"/>
          <p:cNvCxnSpPr/>
          <p:nvPr/>
        </p:nvCxnSpPr>
        <p:spPr>
          <a:xfrm>
            <a:off x="1563558" y="3635648"/>
            <a:ext cx="774700" cy="0"/>
          </a:xfrm>
          <a:prstGeom prst="line">
            <a:avLst/>
          </a:prstGeom>
          <a:ln w="12700" cmpd="sng">
            <a:solidFill>
              <a:srgbClr val="000000"/>
            </a:solidFill>
            <a:prstDash val="solid"/>
          </a:ln>
          <a:effectLst/>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170241" y="210175"/>
            <a:ext cx="6618351" cy="1138773"/>
          </a:xfrm>
          <a:prstGeom prst="rect">
            <a:avLst/>
          </a:prstGeom>
          <a:noFill/>
          <a:ln>
            <a:noFill/>
          </a:ln>
        </p:spPr>
        <p:txBody>
          <a:bodyPr wrap="square" rtlCol="0">
            <a:spAutoFit/>
          </a:bodyPr>
          <a:lstStyle/>
          <a:p>
            <a:r>
              <a:rPr lang="en-US" sz="2800" dirty="0">
                <a:solidFill>
                  <a:srgbClr val="FF0000"/>
                </a:solidFill>
                <a:latin typeface="Apple Chancery"/>
                <a:cs typeface="Apple Chancery"/>
              </a:rPr>
              <a:t>What is the</a:t>
            </a:r>
            <a:r>
              <a:rPr lang="en-US" sz="2000" dirty="0">
                <a:solidFill>
                  <a:srgbClr val="0000FF"/>
                </a:solidFill>
                <a:latin typeface="Apple Chancery"/>
                <a:cs typeface="Apple Chancery"/>
              </a:rPr>
              <a:t> </a:t>
            </a:r>
            <a:r>
              <a:rPr lang="en-US" sz="2000" dirty="0">
                <a:solidFill>
                  <a:srgbClr val="0F3EDF"/>
                </a:solidFill>
                <a:latin typeface="Times New Roman"/>
                <a:cs typeface="Times New Roman"/>
              </a:rPr>
              <a:t>maximum velocity </a:t>
            </a:r>
            <a:r>
              <a:rPr lang="en-US" sz="2000" dirty="0">
                <a:solidFill>
                  <a:srgbClr val="000000"/>
                </a:solidFill>
                <a:latin typeface="Times New Roman"/>
                <a:cs typeface="Times New Roman"/>
              </a:rPr>
              <a:t>the car could </a:t>
            </a:r>
            <a:r>
              <a:rPr lang="en-US" sz="2000" dirty="0">
                <a:solidFill>
                  <a:srgbClr val="0F3EDF"/>
                </a:solidFill>
                <a:latin typeface="Times New Roman"/>
                <a:cs typeface="Times New Roman"/>
              </a:rPr>
              <a:t>pass over the top of the hill </a:t>
            </a:r>
            <a:r>
              <a:rPr lang="en-US" sz="2000" dirty="0">
                <a:solidFill>
                  <a:srgbClr val="00C201"/>
                </a:solidFill>
                <a:latin typeface="Times New Roman"/>
                <a:cs typeface="Times New Roman"/>
              </a:rPr>
              <a:t>without lifting off?</a:t>
            </a:r>
            <a:r>
              <a:rPr lang="en-US" sz="2000" dirty="0">
                <a:latin typeface="Times New Roman"/>
                <a:cs typeface="Times New Roman"/>
              </a:rPr>
              <a:t>  Note that the car’s wheels are ROLLING over the hill, which means friction is negligible.</a:t>
            </a:r>
            <a:endParaRPr lang="en-US" sz="2000" dirty="0">
              <a:solidFill>
                <a:srgbClr val="00C201"/>
              </a:solidFill>
              <a:latin typeface="Times New Roman"/>
              <a:cs typeface="Times New Roman"/>
            </a:endParaRPr>
          </a:p>
        </p:txBody>
      </p:sp>
      <p:sp>
        <p:nvSpPr>
          <p:cNvPr id="29" name="TextBox 28"/>
          <p:cNvSpPr txBox="1"/>
          <p:nvPr/>
        </p:nvSpPr>
        <p:spPr>
          <a:xfrm>
            <a:off x="657265" y="1453704"/>
            <a:ext cx="4948238" cy="1015663"/>
          </a:xfrm>
          <a:prstGeom prst="rect">
            <a:avLst/>
          </a:prstGeom>
          <a:noFill/>
        </p:spPr>
        <p:txBody>
          <a:bodyPr wrap="square" rtlCol="0">
            <a:spAutoFit/>
          </a:bodyPr>
          <a:lstStyle/>
          <a:p>
            <a:r>
              <a:rPr lang="en-US" sz="2000" dirty="0">
                <a:latin typeface="Times New Roman"/>
                <a:cs typeface="Times New Roman"/>
              </a:rPr>
              <a:t>What happens to the </a:t>
            </a:r>
            <a:r>
              <a:rPr lang="en-US" sz="2000" dirty="0">
                <a:solidFill>
                  <a:srgbClr val="0000FF"/>
                </a:solidFill>
                <a:latin typeface="Times New Roman"/>
                <a:cs typeface="Times New Roman"/>
              </a:rPr>
              <a:t>normal force </a:t>
            </a:r>
            <a:r>
              <a:rPr lang="en-US" sz="2000" dirty="0">
                <a:latin typeface="Times New Roman"/>
                <a:cs typeface="Times New Roman"/>
              </a:rPr>
              <a:t>if the car just skims through the top of the arc?  </a:t>
            </a:r>
            <a:r>
              <a:rPr lang="en-US" sz="2000" dirty="0">
                <a:solidFill>
                  <a:srgbClr val="0000FF"/>
                </a:solidFill>
                <a:latin typeface="Times New Roman"/>
                <a:cs typeface="Times New Roman"/>
              </a:rPr>
              <a:t>It goes to zero</a:t>
            </a:r>
            <a:r>
              <a:rPr lang="en-US" sz="2000" dirty="0">
                <a:latin typeface="Times New Roman"/>
                <a:cs typeface="Times New Roman"/>
              </a:rPr>
              <a:t>.  So you would do this problem</a:t>
            </a:r>
            <a:endParaRPr lang="en-US" sz="2400" dirty="0">
              <a:solidFill>
                <a:srgbClr val="0000FF"/>
              </a:solidFill>
              <a:latin typeface="Apple Chancery"/>
              <a:cs typeface="Apple Chancery"/>
            </a:endParaRPr>
          </a:p>
        </p:txBody>
      </p:sp>
      <p:sp>
        <p:nvSpPr>
          <p:cNvPr id="30" name="TextBox 29"/>
          <p:cNvSpPr txBox="1"/>
          <p:nvPr/>
        </p:nvSpPr>
        <p:spPr>
          <a:xfrm>
            <a:off x="652462" y="2332569"/>
            <a:ext cx="8377238" cy="707886"/>
          </a:xfrm>
          <a:prstGeom prst="rect">
            <a:avLst/>
          </a:prstGeom>
          <a:noFill/>
        </p:spPr>
        <p:txBody>
          <a:bodyPr wrap="square" rtlCol="0">
            <a:spAutoFit/>
          </a:bodyPr>
          <a:lstStyle/>
          <a:p>
            <a:r>
              <a:rPr lang="en-US" sz="2000" dirty="0">
                <a:latin typeface="Times New Roman"/>
                <a:cs typeface="Times New Roman"/>
              </a:rPr>
              <a:t>exactly as you did it in the previous section, except at the end you would let N go to zero and you’d solve for v.  That is: </a:t>
            </a:r>
            <a:endParaRPr lang="en-US" sz="2400" dirty="0">
              <a:solidFill>
                <a:srgbClr val="0000FF"/>
              </a:solidFill>
              <a:latin typeface="Apple Chancery"/>
              <a:cs typeface="Apple Chancery"/>
            </a:endParaRPr>
          </a:p>
        </p:txBody>
      </p:sp>
      <p:cxnSp>
        <p:nvCxnSpPr>
          <p:cNvPr id="3" name="Straight Connector 2"/>
          <p:cNvCxnSpPr/>
          <p:nvPr/>
        </p:nvCxnSpPr>
        <p:spPr>
          <a:xfrm flipV="1">
            <a:off x="1968500" y="3759200"/>
            <a:ext cx="369758" cy="337480"/>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graphicFrame>
        <p:nvGraphicFramePr>
          <p:cNvPr id="31" name="Object 30"/>
          <p:cNvGraphicFramePr>
            <a:graphicFrameLocks noChangeAspect="1"/>
          </p:cNvGraphicFramePr>
          <p:nvPr/>
        </p:nvGraphicFramePr>
        <p:xfrm>
          <a:off x="2338258" y="3631682"/>
          <a:ext cx="155627" cy="188391"/>
        </p:xfrm>
        <a:graphic>
          <a:graphicData uri="http://schemas.openxmlformats.org/presentationml/2006/ole">
            <mc:AlternateContent xmlns:mc="http://schemas.openxmlformats.org/markup-compatibility/2006">
              <mc:Choice xmlns:v="urn:schemas-microsoft-com:vml" Requires="v">
                <p:oleObj spid="_x0000_s8331" name="Equation" r:id="rId13" imgW="127000" imgH="152400" progId="Equation.DSMT4">
                  <p:embed/>
                </p:oleObj>
              </mc:Choice>
              <mc:Fallback>
                <p:oleObj name="Equation" r:id="rId13" imgW="127000" imgH="152400" progId="Equation.DSMT4">
                  <p:embed/>
                  <p:pic>
                    <p:nvPicPr>
                      <p:cNvPr id="31" name="Object 30"/>
                      <p:cNvPicPr/>
                      <p:nvPr/>
                    </p:nvPicPr>
                    <p:blipFill>
                      <a:blip r:embed="rId14"/>
                      <a:stretch>
                        <a:fillRect/>
                      </a:stretch>
                    </p:blipFill>
                    <p:spPr>
                      <a:xfrm>
                        <a:off x="2338258" y="3631682"/>
                        <a:ext cx="155627" cy="188391"/>
                      </a:xfrm>
                      <a:prstGeom prst="rect">
                        <a:avLst/>
                      </a:prstGeom>
                    </p:spPr>
                  </p:pic>
                </p:oleObj>
              </mc:Fallback>
            </mc:AlternateContent>
          </a:graphicData>
        </a:graphic>
      </p:graphicFrame>
      <p:sp>
        <p:nvSpPr>
          <p:cNvPr id="32" name="TextBox 31"/>
          <p:cNvSpPr txBox="1"/>
          <p:nvPr/>
        </p:nvSpPr>
        <p:spPr>
          <a:xfrm>
            <a:off x="291766" y="5567363"/>
            <a:ext cx="8737934" cy="954107"/>
          </a:xfrm>
          <a:prstGeom prst="rect">
            <a:avLst/>
          </a:prstGeom>
          <a:noFill/>
        </p:spPr>
        <p:txBody>
          <a:bodyPr wrap="square" rtlCol="0">
            <a:spAutoFit/>
          </a:bodyPr>
          <a:lstStyle/>
          <a:p>
            <a:r>
              <a:rPr lang="en-US" sz="2000" dirty="0">
                <a:solidFill>
                  <a:srgbClr val="FF0000"/>
                </a:solidFill>
                <a:latin typeface="Apple Chancery"/>
                <a:cs typeface="Apple Chancery"/>
              </a:rPr>
              <a:t>Observation: </a:t>
            </a:r>
            <a:r>
              <a:rPr lang="en-US" dirty="0">
                <a:latin typeface="Times New Roman"/>
                <a:cs typeface="Times New Roman"/>
              </a:rPr>
              <a:t>Notice how important it is to get that negative sign in front of the acceleration term?  If it wasn’t there, you’d be trying to take the square root of a negative number, which is never a good thing.</a:t>
            </a:r>
            <a:endParaRPr lang="en-US" sz="2000" dirty="0">
              <a:latin typeface="Apple Chancery"/>
              <a:cs typeface="Apple Chancery"/>
            </a:endParaRPr>
          </a:p>
        </p:txBody>
      </p:sp>
      <p:sp>
        <p:nvSpPr>
          <p:cNvPr id="33" name="Arc 32"/>
          <p:cNvSpPr/>
          <p:nvPr/>
        </p:nvSpPr>
        <p:spPr>
          <a:xfrm>
            <a:off x="5750653" y="947159"/>
            <a:ext cx="3579944" cy="3579944"/>
          </a:xfrm>
          <a:prstGeom prst="arc">
            <a:avLst>
              <a:gd name="adj1" fmla="val 12653385"/>
              <a:gd name="adj2" fmla="val 19709903"/>
            </a:avLst>
          </a:prstGeom>
          <a:ln w="12700" cmpd="sng">
            <a:solidFill>
              <a:srgbClr val="000000"/>
            </a:solidFill>
            <a:prstDash val="soli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34" name="Straight Arrow Connector 33"/>
          <p:cNvCxnSpPr/>
          <p:nvPr/>
        </p:nvCxnSpPr>
        <p:spPr>
          <a:xfrm flipH="1">
            <a:off x="7512778" y="947159"/>
            <a:ext cx="3034" cy="723628"/>
          </a:xfrm>
          <a:prstGeom prst="straightConnector1">
            <a:avLst/>
          </a:prstGeom>
          <a:ln>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35" name="Group 34"/>
          <p:cNvGrpSpPr/>
          <p:nvPr/>
        </p:nvGrpSpPr>
        <p:grpSpPr>
          <a:xfrm>
            <a:off x="7396480" y="856193"/>
            <a:ext cx="217454" cy="90169"/>
            <a:chOff x="7172006" y="1006475"/>
            <a:chExt cx="217454" cy="90169"/>
          </a:xfrm>
        </p:grpSpPr>
        <p:sp>
          <p:nvSpPr>
            <p:cNvPr id="36" name="Oval 35"/>
            <p:cNvSpPr/>
            <p:nvPr/>
          </p:nvSpPr>
          <p:spPr>
            <a:xfrm>
              <a:off x="7213600" y="1050925"/>
              <a:ext cx="45719" cy="45719"/>
            </a:xfrm>
            <a:prstGeom prst="ellipse">
              <a:avLst/>
            </a:prstGeom>
            <a:solidFill>
              <a:srgbClr val="F267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p:nvPr/>
          </p:nvSpPr>
          <p:spPr>
            <a:xfrm>
              <a:off x="7327265" y="1050925"/>
              <a:ext cx="45719" cy="45719"/>
            </a:xfrm>
            <a:prstGeom prst="ellipse">
              <a:avLst/>
            </a:prstGeom>
            <a:solidFill>
              <a:srgbClr val="F267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Freeform 37"/>
            <p:cNvSpPr/>
            <p:nvPr/>
          </p:nvSpPr>
          <p:spPr>
            <a:xfrm>
              <a:off x="7172006" y="1006475"/>
              <a:ext cx="217454" cy="64046"/>
            </a:xfrm>
            <a:custGeom>
              <a:avLst/>
              <a:gdLst>
                <a:gd name="connsiteX0" fmla="*/ 319 w 217454"/>
                <a:gd name="connsiteY0" fmla="*/ 63500 h 64046"/>
                <a:gd name="connsiteX1" fmla="*/ 51119 w 217454"/>
                <a:gd name="connsiteY1" fmla="*/ 60325 h 64046"/>
                <a:gd name="connsiteX2" fmla="*/ 60644 w 217454"/>
                <a:gd name="connsiteY2" fmla="*/ 53975 h 64046"/>
                <a:gd name="connsiteX3" fmla="*/ 70169 w 217454"/>
                <a:gd name="connsiteY3" fmla="*/ 50800 h 64046"/>
                <a:gd name="connsiteX4" fmla="*/ 216219 w 217454"/>
                <a:gd name="connsiteY4" fmla="*/ 50800 h 64046"/>
                <a:gd name="connsiteX5" fmla="*/ 213044 w 217454"/>
                <a:gd name="connsiteY5" fmla="*/ 41275 h 64046"/>
                <a:gd name="connsiteX6" fmla="*/ 203519 w 217454"/>
                <a:gd name="connsiteY6" fmla="*/ 38100 h 64046"/>
                <a:gd name="connsiteX7" fmla="*/ 200344 w 217454"/>
                <a:gd name="connsiteY7" fmla="*/ 28575 h 64046"/>
                <a:gd name="connsiteX8" fmla="*/ 178119 w 217454"/>
                <a:gd name="connsiteY8" fmla="*/ 25400 h 64046"/>
                <a:gd name="connsiteX9" fmla="*/ 159069 w 217454"/>
                <a:gd name="connsiteY9" fmla="*/ 22225 h 64046"/>
                <a:gd name="connsiteX10" fmla="*/ 152719 w 217454"/>
                <a:gd name="connsiteY10" fmla="*/ 12700 h 64046"/>
                <a:gd name="connsiteX11" fmla="*/ 117794 w 217454"/>
                <a:gd name="connsiteY11" fmla="*/ 0 h 64046"/>
                <a:gd name="connsiteX12" fmla="*/ 89219 w 217454"/>
                <a:gd name="connsiteY12" fmla="*/ 3175 h 64046"/>
                <a:gd name="connsiteX13" fmla="*/ 70169 w 217454"/>
                <a:gd name="connsiteY13" fmla="*/ 15875 h 64046"/>
                <a:gd name="connsiteX14" fmla="*/ 54294 w 217454"/>
                <a:gd name="connsiteY14" fmla="*/ 28575 h 64046"/>
                <a:gd name="connsiteX15" fmla="*/ 35244 w 217454"/>
                <a:gd name="connsiteY15" fmla="*/ 41275 h 64046"/>
                <a:gd name="connsiteX16" fmla="*/ 28894 w 217454"/>
                <a:gd name="connsiteY16" fmla="*/ 50800 h 64046"/>
                <a:gd name="connsiteX17" fmla="*/ 319 w 217454"/>
                <a:gd name="connsiteY17" fmla="*/ 63500 h 64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7454" h="64046">
                  <a:moveTo>
                    <a:pt x="319" y="63500"/>
                  </a:moveTo>
                  <a:cubicBezTo>
                    <a:pt x="4023" y="65087"/>
                    <a:pt x="34360" y="62971"/>
                    <a:pt x="51119" y="60325"/>
                  </a:cubicBezTo>
                  <a:cubicBezTo>
                    <a:pt x="54888" y="59730"/>
                    <a:pt x="57231" y="55682"/>
                    <a:pt x="60644" y="53975"/>
                  </a:cubicBezTo>
                  <a:cubicBezTo>
                    <a:pt x="63637" y="52478"/>
                    <a:pt x="66994" y="51858"/>
                    <a:pt x="70169" y="50800"/>
                  </a:cubicBezTo>
                  <a:cubicBezTo>
                    <a:pt x="114969" y="53040"/>
                    <a:pt x="172524" y="57791"/>
                    <a:pt x="216219" y="50800"/>
                  </a:cubicBezTo>
                  <a:cubicBezTo>
                    <a:pt x="219524" y="50271"/>
                    <a:pt x="215411" y="43642"/>
                    <a:pt x="213044" y="41275"/>
                  </a:cubicBezTo>
                  <a:cubicBezTo>
                    <a:pt x="210677" y="38908"/>
                    <a:pt x="206694" y="39158"/>
                    <a:pt x="203519" y="38100"/>
                  </a:cubicBezTo>
                  <a:cubicBezTo>
                    <a:pt x="202461" y="34925"/>
                    <a:pt x="203337" y="30072"/>
                    <a:pt x="200344" y="28575"/>
                  </a:cubicBezTo>
                  <a:cubicBezTo>
                    <a:pt x="193651" y="25228"/>
                    <a:pt x="185516" y="26538"/>
                    <a:pt x="178119" y="25400"/>
                  </a:cubicBezTo>
                  <a:cubicBezTo>
                    <a:pt x="171756" y="24421"/>
                    <a:pt x="165419" y="23283"/>
                    <a:pt x="159069" y="22225"/>
                  </a:cubicBezTo>
                  <a:cubicBezTo>
                    <a:pt x="156952" y="19050"/>
                    <a:pt x="155417" y="15398"/>
                    <a:pt x="152719" y="12700"/>
                  </a:cubicBezTo>
                  <a:cubicBezTo>
                    <a:pt x="143628" y="3609"/>
                    <a:pt x="129542" y="2350"/>
                    <a:pt x="117794" y="0"/>
                  </a:cubicBezTo>
                  <a:cubicBezTo>
                    <a:pt x="108269" y="1058"/>
                    <a:pt x="98311" y="144"/>
                    <a:pt x="89219" y="3175"/>
                  </a:cubicBezTo>
                  <a:cubicBezTo>
                    <a:pt x="81979" y="5588"/>
                    <a:pt x="70169" y="15875"/>
                    <a:pt x="70169" y="15875"/>
                  </a:cubicBezTo>
                  <a:cubicBezTo>
                    <a:pt x="51971" y="43172"/>
                    <a:pt x="76202" y="11048"/>
                    <a:pt x="54294" y="28575"/>
                  </a:cubicBezTo>
                  <a:cubicBezTo>
                    <a:pt x="34361" y="44521"/>
                    <a:pt x="64411" y="33983"/>
                    <a:pt x="35244" y="41275"/>
                  </a:cubicBezTo>
                  <a:cubicBezTo>
                    <a:pt x="33127" y="44450"/>
                    <a:pt x="31874" y="48416"/>
                    <a:pt x="28894" y="50800"/>
                  </a:cubicBezTo>
                  <a:cubicBezTo>
                    <a:pt x="26281" y="52891"/>
                    <a:pt x="-3385" y="61913"/>
                    <a:pt x="319" y="63500"/>
                  </a:cubicBezTo>
                  <a:close/>
                </a:path>
              </a:pathLst>
            </a:custGeom>
            <a:solidFill>
              <a:srgbClr val="0000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aphicFrame>
        <p:nvGraphicFramePr>
          <p:cNvPr id="39" name="Object 38"/>
          <p:cNvGraphicFramePr>
            <a:graphicFrameLocks noChangeAspect="1"/>
          </p:cNvGraphicFramePr>
          <p:nvPr/>
        </p:nvGraphicFramePr>
        <p:xfrm>
          <a:off x="7198453" y="1145325"/>
          <a:ext cx="288925" cy="358775"/>
        </p:xfrm>
        <a:graphic>
          <a:graphicData uri="http://schemas.openxmlformats.org/presentationml/2006/ole">
            <mc:AlternateContent xmlns:mc="http://schemas.openxmlformats.org/markup-compatibility/2006">
              <mc:Choice xmlns:v="urn:schemas-microsoft-com:vml" Requires="v">
                <p:oleObj spid="_x0000_s8332" name="Equation" r:id="rId15" imgW="165100" imgH="203200" progId="Equation.DSMT4">
                  <p:embed/>
                </p:oleObj>
              </mc:Choice>
              <mc:Fallback>
                <p:oleObj name="Equation" r:id="rId15" imgW="165100" imgH="203200" progId="Equation.DSMT4">
                  <p:embed/>
                  <p:pic>
                    <p:nvPicPr>
                      <p:cNvPr id="39" name="Object 38"/>
                      <p:cNvPicPr/>
                      <p:nvPr/>
                    </p:nvPicPr>
                    <p:blipFill>
                      <a:blip r:embed="rId16"/>
                      <a:stretch>
                        <a:fillRect/>
                      </a:stretch>
                    </p:blipFill>
                    <p:spPr>
                      <a:xfrm>
                        <a:off x="7198453" y="1145325"/>
                        <a:ext cx="288925" cy="358775"/>
                      </a:xfrm>
                      <a:prstGeom prst="rect">
                        <a:avLst/>
                      </a:prstGeom>
                    </p:spPr>
                  </p:pic>
                </p:oleObj>
              </mc:Fallback>
            </mc:AlternateContent>
          </a:graphicData>
        </a:graphic>
      </p:graphicFrame>
    </p:spTree>
    <p:extLst>
      <p:ext uri="{BB962C8B-B14F-4D97-AF65-F5344CB8AC3E}">
        <p14:creationId xmlns:p14="http://schemas.microsoft.com/office/powerpoint/2010/main" val="3668235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dissolve">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dissolve">
                                      <p:cBhvr>
                                        <p:cTn id="12" dur="500"/>
                                        <p:tgtEl>
                                          <p:spTgt spid="55"/>
                                        </p:tgtEl>
                                      </p:cBhvr>
                                    </p:animEffect>
                                  </p:childTnLst>
                                </p:cTn>
                              </p:par>
                              <p:par>
                                <p:cTn id="13" presetID="9" presetClass="entr" presetSubtype="0" fill="hold" nodeType="with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dissolve">
                                      <p:cBhvr>
                                        <p:cTn id="15" dur="500"/>
                                        <p:tgtEl>
                                          <p:spTgt spid="56"/>
                                        </p:tgtEl>
                                      </p:cBhvr>
                                    </p:animEffect>
                                  </p:childTnLst>
                                </p:cTn>
                              </p:par>
                              <p:par>
                                <p:cTn id="16" presetID="9" presetClass="entr" presetSubtype="0" fill="hold" nodeType="withEffect">
                                  <p:stCondLst>
                                    <p:cond delay="0"/>
                                  </p:stCondLst>
                                  <p:childTnLst>
                                    <p:set>
                                      <p:cBhvr>
                                        <p:cTn id="17" dur="1" fill="hold">
                                          <p:stCondLst>
                                            <p:cond delay="0"/>
                                          </p:stCondLst>
                                        </p:cTn>
                                        <p:tgtEl>
                                          <p:spTgt spid="54"/>
                                        </p:tgtEl>
                                        <p:attrNameLst>
                                          <p:attrName>style.visibility</p:attrName>
                                        </p:attrNameLst>
                                      </p:cBhvr>
                                      <p:to>
                                        <p:strVal val="visible"/>
                                      </p:to>
                                    </p:set>
                                    <p:animEffect transition="in" filter="dissolve">
                                      <p:cBhvr>
                                        <p:cTn id="18" dur="500"/>
                                        <p:tgtEl>
                                          <p:spTgt spid="54"/>
                                        </p:tgtEl>
                                      </p:cBhvr>
                                    </p:animEffect>
                                  </p:childTnLst>
                                </p:cTn>
                              </p:par>
                              <p:par>
                                <p:cTn id="19" presetID="9" presetClass="entr" presetSubtype="0" fill="hold" nodeType="with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dissolve">
                                      <p:cBhvr>
                                        <p:cTn id="21" dur="500"/>
                                        <p:tgtEl>
                                          <p:spTgt spid="62"/>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59"/>
                                        </p:tgtEl>
                                        <p:attrNameLst>
                                          <p:attrName>style.visibility</p:attrName>
                                        </p:attrNameLst>
                                      </p:cBhvr>
                                      <p:to>
                                        <p:strVal val="visible"/>
                                      </p:to>
                                    </p:set>
                                    <p:animEffect transition="in" filter="dissolve">
                                      <p:cBhvr>
                                        <p:cTn id="26" dur="500"/>
                                        <p:tgtEl>
                                          <p:spTgt spid="59"/>
                                        </p:tgtEl>
                                      </p:cBhvr>
                                    </p:animEffect>
                                  </p:childTnLst>
                                </p:cTn>
                              </p:par>
                              <p:par>
                                <p:cTn id="27" presetID="9" presetClass="entr" presetSubtype="0" fill="hold" nodeType="withEffect">
                                  <p:stCondLst>
                                    <p:cond delay="0"/>
                                  </p:stCondLst>
                                  <p:childTnLst>
                                    <p:set>
                                      <p:cBhvr>
                                        <p:cTn id="28" dur="1" fill="hold">
                                          <p:stCondLst>
                                            <p:cond delay="0"/>
                                          </p:stCondLst>
                                        </p:cTn>
                                        <p:tgtEl>
                                          <p:spTgt spid="60"/>
                                        </p:tgtEl>
                                        <p:attrNameLst>
                                          <p:attrName>style.visibility</p:attrName>
                                        </p:attrNameLst>
                                      </p:cBhvr>
                                      <p:to>
                                        <p:strVal val="visible"/>
                                      </p:to>
                                    </p:set>
                                    <p:animEffect transition="in" filter="dissolve">
                                      <p:cBhvr>
                                        <p:cTn id="29" dur="500"/>
                                        <p:tgtEl>
                                          <p:spTgt spid="60"/>
                                        </p:tgtEl>
                                      </p:cBhvr>
                                    </p:animEffect>
                                  </p:childTnLst>
                                </p:cTn>
                              </p:par>
                              <p:par>
                                <p:cTn id="30" presetID="9" presetClass="entr" presetSubtype="0" fill="hold" nodeType="withEffect">
                                  <p:stCondLst>
                                    <p:cond delay="0"/>
                                  </p:stCondLst>
                                  <p:childTnLst>
                                    <p:set>
                                      <p:cBhvr>
                                        <p:cTn id="31" dur="1" fill="hold">
                                          <p:stCondLst>
                                            <p:cond delay="0"/>
                                          </p:stCondLst>
                                        </p:cTn>
                                        <p:tgtEl>
                                          <p:spTgt spid="58"/>
                                        </p:tgtEl>
                                        <p:attrNameLst>
                                          <p:attrName>style.visibility</p:attrName>
                                        </p:attrNameLst>
                                      </p:cBhvr>
                                      <p:to>
                                        <p:strVal val="visible"/>
                                      </p:to>
                                    </p:set>
                                    <p:animEffect transition="in" filter="dissolve">
                                      <p:cBhvr>
                                        <p:cTn id="32" dur="500"/>
                                        <p:tgtEl>
                                          <p:spTgt spid="58"/>
                                        </p:tgtEl>
                                      </p:cBhvr>
                                    </p:animEffect>
                                  </p:childTnLst>
                                </p:cTn>
                              </p:par>
                              <p:par>
                                <p:cTn id="33" presetID="9" presetClass="entr" presetSubtype="0" fill="hold" nodeType="withEffect">
                                  <p:stCondLst>
                                    <p:cond delay="0"/>
                                  </p:stCondLst>
                                  <p:childTnLst>
                                    <p:set>
                                      <p:cBhvr>
                                        <p:cTn id="34" dur="1" fill="hold">
                                          <p:stCondLst>
                                            <p:cond delay="0"/>
                                          </p:stCondLst>
                                        </p:cTn>
                                        <p:tgtEl>
                                          <p:spTgt spid="61"/>
                                        </p:tgtEl>
                                        <p:attrNameLst>
                                          <p:attrName>style.visibility</p:attrName>
                                        </p:attrNameLst>
                                      </p:cBhvr>
                                      <p:to>
                                        <p:strVal val="visible"/>
                                      </p:to>
                                    </p:set>
                                    <p:animEffect transition="in" filter="dissolve">
                                      <p:cBhvr>
                                        <p:cTn id="35" dur="500"/>
                                        <p:tgtEl>
                                          <p:spTgt spid="61"/>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9"/>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31"/>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3"/>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26"/>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25"/>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29" grpId="0"/>
      <p:bldP spid="30" grpId="0"/>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22960" y="286604"/>
            <a:ext cx="7543800" cy="864863"/>
          </a:xfrm>
        </p:spPr>
        <p:txBody>
          <a:bodyPr/>
          <a:lstStyle/>
          <a:p>
            <a:r>
              <a:rPr lang="en-US" dirty="0"/>
              <a:t>Pendulum</a:t>
            </a:r>
          </a:p>
        </p:txBody>
      </p:sp>
      <p:sp>
        <p:nvSpPr>
          <p:cNvPr id="3" name="Content Placeholder 2"/>
          <p:cNvSpPr>
            <a:spLocks noGrp="1"/>
          </p:cNvSpPr>
          <p:nvPr>
            <p:ph idx="4294967295"/>
          </p:nvPr>
        </p:nvSpPr>
        <p:spPr>
          <a:xfrm>
            <a:off x="256479" y="1298222"/>
            <a:ext cx="8110282" cy="4570872"/>
          </a:xfrm>
        </p:spPr>
        <p:txBody>
          <a:bodyPr/>
          <a:lstStyle/>
          <a:p>
            <a:pPr marL="0" indent="0">
              <a:buNone/>
            </a:pPr>
            <a:r>
              <a:rPr lang="en-US" dirty="0">
                <a:solidFill>
                  <a:srgbClr val="FF0000"/>
                </a:solidFill>
                <a:latin typeface="Apple Chancery" panose="03020702040506060504" pitchFamily="66" charset="-79"/>
                <a:cs typeface="Apple Chancery" panose="03020702040506060504" pitchFamily="66" charset="-79"/>
              </a:rPr>
              <a:t>A pendulum </a:t>
            </a:r>
            <a:r>
              <a:rPr lang="en-US" sz="2000" dirty="0"/>
              <a:t>swings back and forth </a:t>
            </a:r>
            <a:r>
              <a:rPr lang="mr-IN" sz="2000" dirty="0"/>
              <a:t>–</a:t>
            </a:r>
            <a:r>
              <a:rPr lang="en-US" sz="2000" dirty="0"/>
              <a:t> let’s assume ideal motion, so it swings to equal heights each time without losing energy.</a:t>
            </a:r>
          </a:p>
          <a:p>
            <a:pPr lvl="1"/>
            <a:r>
              <a:rPr lang="en-US" dirty="0">
                <a:solidFill>
                  <a:srgbClr val="FF0000"/>
                </a:solidFill>
                <a:latin typeface="Apple Chancery" panose="03020702040506060504" pitchFamily="66" charset="-79"/>
                <a:cs typeface="Apple Chancery" panose="03020702040506060504" pitchFamily="66" charset="-79"/>
              </a:rPr>
              <a:t>Draw an FBD </a:t>
            </a:r>
            <a:r>
              <a:rPr lang="en-US" dirty="0"/>
              <a:t>for the pendulum bob </a:t>
            </a:r>
            <a:r>
              <a:rPr lang="en-US" dirty="0">
                <a:solidFill>
                  <a:srgbClr val="0F3EDF"/>
                </a:solidFill>
              </a:rPr>
              <a:t>at the bottom of the arc.</a:t>
            </a:r>
          </a:p>
          <a:p>
            <a:pPr lvl="1"/>
            <a:r>
              <a:rPr lang="en-US" dirty="0">
                <a:solidFill>
                  <a:srgbClr val="FF0000"/>
                </a:solidFill>
                <a:latin typeface="Apple Chancery" panose="03020702040506060504" pitchFamily="66" charset="-79"/>
                <a:cs typeface="Apple Chancery" panose="03020702040506060504" pitchFamily="66" charset="-79"/>
              </a:rPr>
              <a:t>Determine</a:t>
            </a:r>
            <a:r>
              <a:rPr lang="en-US" dirty="0"/>
              <a:t> an expression for the </a:t>
            </a:r>
            <a:r>
              <a:rPr lang="en-US" dirty="0">
                <a:solidFill>
                  <a:srgbClr val="FF0000"/>
                </a:solidFill>
              </a:rPr>
              <a:t>acceleration</a:t>
            </a:r>
            <a:r>
              <a:rPr lang="en-US" dirty="0"/>
              <a:t> of the bob </a:t>
            </a:r>
            <a:r>
              <a:rPr lang="en-US" dirty="0">
                <a:solidFill>
                  <a:srgbClr val="0F3EDF"/>
                </a:solidFill>
              </a:rPr>
              <a:t>at the bottom of its motion</a:t>
            </a:r>
            <a:r>
              <a:rPr lang="en-US" dirty="0"/>
              <a:t>.</a:t>
            </a:r>
          </a:p>
          <a:p>
            <a:pPr lvl="1"/>
            <a:r>
              <a:rPr lang="en-US" dirty="0">
                <a:solidFill>
                  <a:srgbClr val="FF0000"/>
                </a:solidFill>
                <a:latin typeface="Apple Chancery" panose="03020702040506060504" pitchFamily="66" charset="-79"/>
                <a:cs typeface="Apple Chancery" panose="03020702040506060504" pitchFamily="66" charset="-79"/>
              </a:rPr>
              <a:t>Draw an FBD </a:t>
            </a:r>
            <a:r>
              <a:rPr lang="en-US" dirty="0"/>
              <a:t>of the bob about </a:t>
            </a:r>
            <a:r>
              <a:rPr lang="en-US" dirty="0">
                <a:solidFill>
                  <a:srgbClr val="0F3EDF"/>
                </a:solidFill>
              </a:rPr>
              <a:t>halfway up its arc</a:t>
            </a:r>
            <a:r>
              <a:rPr lang="en-US" dirty="0"/>
              <a:t>.</a:t>
            </a:r>
          </a:p>
          <a:p>
            <a:pPr lvl="1"/>
            <a:r>
              <a:rPr lang="en-US" dirty="0">
                <a:solidFill>
                  <a:srgbClr val="FF0000"/>
                </a:solidFill>
                <a:latin typeface="Apple Chancery" panose="03020702040506060504" pitchFamily="66" charset="-79"/>
                <a:cs typeface="Apple Chancery" panose="03020702040506060504" pitchFamily="66" charset="-79"/>
              </a:rPr>
              <a:t>Determine</a:t>
            </a:r>
            <a:r>
              <a:rPr lang="en-US" b="1" dirty="0"/>
              <a:t> </a:t>
            </a:r>
            <a:r>
              <a:rPr lang="en-US" dirty="0"/>
              <a:t>an expression for the </a:t>
            </a:r>
            <a:r>
              <a:rPr lang="en-US" dirty="0">
                <a:solidFill>
                  <a:srgbClr val="FF0000"/>
                </a:solidFill>
              </a:rPr>
              <a:t>acceleration</a:t>
            </a:r>
            <a:r>
              <a:rPr lang="en-US" dirty="0"/>
              <a:t> of the </a:t>
            </a:r>
            <a:r>
              <a:rPr lang="en-US" dirty="0">
                <a:solidFill>
                  <a:srgbClr val="0F3EDF"/>
                </a:solidFill>
              </a:rPr>
              <a:t>bob at this point</a:t>
            </a:r>
            <a:r>
              <a:rPr lang="en-US" dirty="0"/>
              <a:t>.</a:t>
            </a:r>
          </a:p>
        </p:txBody>
      </p:sp>
    </p:spTree>
    <p:extLst>
      <p:ext uri="{BB962C8B-B14F-4D97-AF65-F5344CB8AC3E}">
        <p14:creationId xmlns:p14="http://schemas.microsoft.com/office/powerpoint/2010/main" val="2243706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8542337" y="6372810"/>
            <a:ext cx="444499" cy="276999"/>
          </a:xfrm>
          <a:prstGeom prst="rect">
            <a:avLst/>
          </a:prstGeom>
          <a:noFill/>
        </p:spPr>
        <p:txBody>
          <a:bodyPr wrap="square" rtlCol="0">
            <a:spAutoFit/>
          </a:bodyPr>
          <a:lstStyle/>
          <a:p>
            <a:r>
              <a:rPr lang="en-US" sz="1200" dirty="0">
                <a:latin typeface="Times New Roman"/>
                <a:cs typeface="Times New Roman"/>
              </a:rPr>
              <a:t>49.)</a:t>
            </a:r>
          </a:p>
        </p:txBody>
      </p:sp>
      <p:sp>
        <p:nvSpPr>
          <p:cNvPr id="40" name="TextBox 39"/>
          <p:cNvSpPr txBox="1"/>
          <p:nvPr/>
        </p:nvSpPr>
        <p:spPr>
          <a:xfrm>
            <a:off x="201312" y="1008036"/>
            <a:ext cx="4967588" cy="1446550"/>
          </a:xfrm>
          <a:prstGeom prst="rect">
            <a:avLst/>
          </a:prstGeom>
          <a:noFill/>
          <a:ln>
            <a:noFill/>
          </a:ln>
        </p:spPr>
        <p:txBody>
          <a:bodyPr wrap="square" rtlCol="0">
            <a:spAutoFit/>
          </a:bodyPr>
          <a:lstStyle/>
          <a:p>
            <a:r>
              <a:rPr lang="en-US" sz="2800" dirty="0">
                <a:solidFill>
                  <a:srgbClr val="0000FF"/>
                </a:solidFill>
                <a:latin typeface="Apple Chancery"/>
                <a:cs typeface="Apple Chancery"/>
              </a:rPr>
              <a:t>Consider</a:t>
            </a:r>
            <a:r>
              <a:rPr lang="en-US" sz="2800" dirty="0">
                <a:solidFill>
                  <a:srgbClr val="FF0000"/>
                </a:solidFill>
                <a:latin typeface="Apple Chancery"/>
                <a:cs typeface="Apple Chancery"/>
              </a:rPr>
              <a:t> </a:t>
            </a:r>
            <a:r>
              <a:rPr lang="en-US" sz="2000" dirty="0">
                <a:solidFill>
                  <a:srgbClr val="000000"/>
                </a:solidFill>
                <a:latin typeface="Times New Roman"/>
                <a:cs typeface="Times New Roman"/>
              </a:rPr>
              <a:t>a mass m attached to a </a:t>
            </a:r>
            <a:r>
              <a:rPr lang="en-US" sz="2000" dirty="0">
                <a:solidFill>
                  <a:srgbClr val="0000FF"/>
                </a:solidFill>
                <a:latin typeface="Times New Roman"/>
                <a:cs typeface="Times New Roman"/>
              </a:rPr>
              <a:t>string</a:t>
            </a:r>
            <a:r>
              <a:rPr lang="en-US" sz="2000" dirty="0">
                <a:solidFill>
                  <a:srgbClr val="000000"/>
                </a:solidFill>
                <a:latin typeface="Times New Roman"/>
                <a:cs typeface="Times New Roman"/>
              </a:rPr>
              <a:t> of </a:t>
            </a:r>
            <a:r>
              <a:rPr lang="en-US" sz="2000" i="1" dirty="0">
                <a:solidFill>
                  <a:srgbClr val="FF0000"/>
                </a:solidFill>
                <a:latin typeface="Times New Roman"/>
                <a:cs typeface="Times New Roman"/>
              </a:rPr>
              <a:t>length L</a:t>
            </a:r>
            <a:r>
              <a:rPr lang="en-US" sz="2000" dirty="0">
                <a:solidFill>
                  <a:srgbClr val="000000"/>
                </a:solidFill>
                <a:latin typeface="Times New Roman"/>
                <a:cs typeface="Times New Roman"/>
              </a:rPr>
              <a:t> that is suspended from the ceiling.  At some point, it makes an </a:t>
            </a:r>
            <a:r>
              <a:rPr lang="en-US" sz="2000" i="1" dirty="0">
                <a:solidFill>
                  <a:srgbClr val="FF0000"/>
                </a:solidFill>
                <a:latin typeface="Times New Roman"/>
                <a:cs typeface="Times New Roman"/>
              </a:rPr>
              <a:t>angle</a:t>
            </a:r>
            <a:r>
              <a:rPr lang="en-US" sz="2000" dirty="0">
                <a:solidFill>
                  <a:srgbClr val="000000"/>
                </a:solidFill>
                <a:latin typeface="Times New Roman"/>
                <a:cs typeface="Times New Roman"/>
              </a:rPr>
              <a:t>     with the vertical moving upward with </a:t>
            </a:r>
            <a:r>
              <a:rPr lang="en-US" sz="2000" i="1" dirty="0">
                <a:solidFill>
                  <a:srgbClr val="FF0000"/>
                </a:solidFill>
                <a:latin typeface="Times New Roman"/>
                <a:cs typeface="Times New Roman"/>
              </a:rPr>
              <a:t>velocity    </a:t>
            </a:r>
            <a:r>
              <a:rPr lang="en-US" sz="2000" dirty="0">
                <a:solidFill>
                  <a:srgbClr val="000000"/>
                </a:solidFill>
                <a:latin typeface="Times New Roman"/>
                <a:cs typeface="Times New Roman"/>
              </a:rPr>
              <a:t>.  </a:t>
            </a:r>
            <a:endParaRPr lang="en-US" sz="2000" dirty="0">
              <a:solidFill>
                <a:srgbClr val="FF0000"/>
              </a:solidFill>
              <a:latin typeface="Apple Chancery"/>
              <a:cs typeface="Apple Chancery"/>
            </a:endParaRPr>
          </a:p>
        </p:txBody>
      </p:sp>
      <p:sp>
        <p:nvSpPr>
          <p:cNvPr id="32" name="TextBox 31"/>
          <p:cNvSpPr txBox="1"/>
          <p:nvPr/>
        </p:nvSpPr>
        <p:spPr>
          <a:xfrm>
            <a:off x="3028346" y="3972095"/>
            <a:ext cx="2688719" cy="338554"/>
          </a:xfrm>
          <a:prstGeom prst="rect">
            <a:avLst/>
          </a:prstGeom>
          <a:noFill/>
          <a:ln>
            <a:noFill/>
          </a:ln>
        </p:spPr>
        <p:txBody>
          <a:bodyPr wrap="square" rtlCol="0">
            <a:spAutoFit/>
          </a:bodyPr>
          <a:lstStyle/>
          <a:p>
            <a:r>
              <a:rPr lang="en-US" sz="1600" dirty="0">
                <a:solidFill>
                  <a:srgbClr val="FF0000"/>
                </a:solidFill>
                <a:latin typeface="Apple Chancery"/>
                <a:cs typeface="Apple Chancery"/>
              </a:rPr>
              <a:t>What’s tricky is the axes . . . </a:t>
            </a:r>
          </a:p>
        </p:txBody>
      </p:sp>
      <p:sp>
        <p:nvSpPr>
          <p:cNvPr id="33" name="TextBox 32"/>
          <p:cNvSpPr txBox="1"/>
          <p:nvPr/>
        </p:nvSpPr>
        <p:spPr>
          <a:xfrm>
            <a:off x="201312" y="3313827"/>
            <a:ext cx="715232" cy="400110"/>
          </a:xfrm>
          <a:prstGeom prst="rect">
            <a:avLst/>
          </a:prstGeom>
          <a:noFill/>
          <a:ln>
            <a:noFill/>
          </a:ln>
        </p:spPr>
        <p:txBody>
          <a:bodyPr wrap="square" rtlCol="0">
            <a:spAutoFit/>
          </a:bodyPr>
          <a:lstStyle/>
          <a:p>
            <a:r>
              <a:rPr lang="en-US" sz="2000" dirty="0" err="1">
                <a:solidFill>
                  <a:srgbClr val="000000"/>
                </a:solidFill>
                <a:latin typeface="Times New Roman"/>
                <a:cs typeface="Times New Roman"/>
              </a:rPr>
              <a:t>f.b.d</a:t>
            </a:r>
            <a:r>
              <a:rPr lang="en-US" sz="2000" dirty="0">
                <a:solidFill>
                  <a:srgbClr val="000000"/>
                </a:solidFill>
                <a:latin typeface="Times New Roman"/>
                <a:cs typeface="Times New Roman"/>
              </a:rPr>
              <a:t>. </a:t>
            </a:r>
          </a:p>
        </p:txBody>
      </p:sp>
      <p:graphicFrame>
        <p:nvGraphicFramePr>
          <p:cNvPr id="79" name="Object 78"/>
          <p:cNvGraphicFramePr>
            <a:graphicFrameLocks noChangeAspect="1"/>
          </p:cNvGraphicFramePr>
          <p:nvPr/>
        </p:nvGraphicFramePr>
        <p:xfrm>
          <a:off x="1717675" y="3767138"/>
          <a:ext cx="233363" cy="255587"/>
        </p:xfrm>
        <a:graphic>
          <a:graphicData uri="http://schemas.openxmlformats.org/presentationml/2006/ole">
            <mc:AlternateContent xmlns:mc="http://schemas.openxmlformats.org/markup-compatibility/2006">
              <mc:Choice xmlns:v="urn:schemas-microsoft-com:vml" Requires="v">
                <p:oleObj spid="_x0000_s21670" name="Equation" r:id="rId3" imgW="139700" imgH="152400" progId="Equation.DSMT4">
                  <p:embed/>
                </p:oleObj>
              </mc:Choice>
              <mc:Fallback>
                <p:oleObj name="Equation" r:id="rId3" imgW="139700" imgH="152400" progId="Equation.DSMT4">
                  <p:embed/>
                  <p:pic>
                    <p:nvPicPr>
                      <p:cNvPr id="79" name="Object 78"/>
                      <p:cNvPicPr/>
                      <p:nvPr/>
                    </p:nvPicPr>
                    <p:blipFill>
                      <a:blip r:embed="rId4"/>
                      <a:stretch>
                        <a:fillRect/>
                      </a:stretch>
                    </p:blipFill>
                    <p:spPr>
                      <a:xfrm>
                        <a:off x="1717675" y="3767138"/>
                        <a:ext cx="233363" cy="255587"/>
                      </a:xfrm>
                      <a:prstGeom prst="rect">
                        <a:avLst/>
                      </a:prstGeom>
                    </p:spPr>
                  </p:pic>
                </p:oleObj>
              </mc:Fallback>
            </mc:AlternateContent>
          </a:graphicData>
        </a:graphic>
      </p:graphicFrame>
      <p:sp>
        <p:nvSpPr>
          <p:cNvPr id="76" name="Rectangle 75"/>
          <p:cNvSpPr/>
          <p:nvPr/>
        </p:nvSpPr>
        <p:spPr>
          <a:xfrm rot="18419003">
            <a:off x="1272178" y="4370858"/>
            <a:ext cx="533400" cy="520700"/>
          </a:xfrm>
          <a:prstGeom prst="rect">
            <a:avLst/>
          </a:prstGeom>
          <a:solidFill>
            <a:srgbClr val="FF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0" name="Straight Connector 79"/>
          <p:cNvCxnSpPr/>
          <p:nvPr/>
        </p:nvCxnSpPr>
        <p:spPr>
          <a:xfrm flipV="1">
            <a:off x="559028" y="3313828"/>
            <a:ext cx="1969874" cy="2591672"/>
          </a:xfrm>
          <a:prstGeom prst="line">
            <a:avLst/>
          </a:prstGeom>
          <a:ln w="9525" cmpd="sng">
            <a:solidFill>
              <a:srgbClr val="00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rot="18419003" flipV="1">
            <a:off x="1556524" y="3613391"/>
            <a:ext cx="12700" cy="2079725"/>
          </a:xfrm>
          <a:prstGeom prst="line">
            <a:avLst/>
          </a:prstGeom>
          <a:ln w="9525" cmpd="sng">
            <a:solidFill>
              <a:srgbClr val="000000"/>
            </a:solidFill>
            <a:prstDash val="lgDash"/>
          </a:ln>
          <a:effectLst/>
        </p:spPr>
        <p:style>
          <a:lnRef idx="2">
            <a:schemeClr val="accent1"/>
          </a:lnRef>
          <a:fillRef idx="0">
            <a:schemeClr val="accent1"/>
          </a:fillRef>
          <a:effectRef idx="1">
            <a:schemeClr val="accent1"/>
          </a:effectRef>
          <a:fontRef idx="minor">
            <a:schemeClr val="tx1"/>
          </a:fontRef>
        </p:style>
      </p:cxnSp>
      <p:graphicFrame>
        <p:nvGraphicFramePr>
          <p:cNvPr id="82" name="Object 81"/>
          <p:cNvGraphicFramePr>
            <a:graphicFrameLocks noChangeAspect="1"/>
          </p:cNvGraphicFramePr>
          <p:nvPr/>
        </p:nvGraphicFramePr>
        <p:xfrm>
          <a:off x="2466772" y="3348187"/>
          <a:ext cx="139700" cy="157163"/>
        </p:xfrm>
        <a:graphic>
          <a:graphicData uri="http://schemas.openxmlformats.org/presentationml/2006/ole">
            <mc:AlternateContent xmlns:mc="http://schemas.openxmlformats.org/markup-compatibility/2006">
              <mc:Choice xmlns:v="urn:schemas-microsoft-com:vml" Requires="v">
                <p:oleObj spid="_x0000_s21671" name="Equation" r:id="rId5" imgW="114300" imgH="127000" progId="Equation.DSMT4">
                  <p:embed/>
                </p:oleObj>
              </mc:Choice>
              <mc:Fallback>
                <p:oleObj name="Equation" r:id="rId5" imgW="114300" imgH="127000" progId="Equation.DSMT4">
                  <p:embed/>
                  <p:pic>
                    <p:nvPicPr>
                      <p:cNvPr id="82" name="Object 81"/>
                      <p:cNvPicPr/>
                      <p:nvPr/>
                    </p:nvPicPr>
                    <p:blipFill>
                      <a:blip r:embed="rId6"/>
                      <a:stretch>
                        <a:fillRect/>
                      </a:stretch>
                    </p:blipFill>
                    <p:spPr>
                      <a:xfrm>
                        <a:off x="2466772" y="3348187"/>
                        <a:ext cx="139700" cy="157163"/>
                      </a:xfrm>
                      <a:prstGeom prst="rect">
                        <a:avLst/>
                      </a:prstGeom>
                    </p:spPr>
                  </p:pic>
                </p:oleObj>
              </mc:Fallback>
            </mc:AlternateContent>
          </a:graphicData>
        </a:graphic>
      </p:graphicFrame>
      <p:graphicFrame>
        <p:nvGraphicFramePr>
          <p:cNvPr id="83" name="Object 82"/>
          <p:cNvGraphicFramePr>
            <a:graphicFrameLocks noChangeAspect="1"/>
          </p:cNvGraphicFramePr>
          <p:nvPr/>
        </p:nvGraphicFramePr>
        <p:xfrm>
          <a:off x="533628" y="3971118"/>
          <a:ext cx="155575" cy="201612"/>
        </p:xfrm>
        <a:graphic>
          <a:graphicData uri="http://schemas.openxmlformats.org/presentationml/2006/ole">
            <mc:AlternateContent xmlns:mc="http://schemas.openxmlformats.org/markup-compatibility/2006">
              <mc:Choice xmlns:v="urn:schemas-microsoft-com:vml" Requires="v">
                <p:oleObj spid="_x0000_s21672" name="Equation" r:id="rId7" imgW="127000" imgH="165100" progId="Equation.DSMT4">
                  <p:embed/>
                </p:oleObj>
              </mc:Choice>
              <mc:Fallback>
                <p:oleObj name="Equation" r:id="rId7" imgW="127000" imgH="165100" progId="Equation.DSMT4">
                  <p:embed/>
                  <p:pic>
                    <p:nvPicPr>
                      <p:cNvPr id="83" name="Object 82"/>
                      <p:cNvPicPr/>
                      <p:nvPr/>
                    </p:nvPicPr>
                    <p:blipFill>
                      <a:blip r:embed="rId8"/>
                      <a:stretch>
                        <a:fillRect/>
                      </a:stretch>
                    </p:blipFill>
                    <p:spPr>
                      <a:xfrm>
                        <a:off x="533628" y="3971118"/>
                        <a:ext cx="155575" cy="201612"/>
                      </a:xfrm>
                      <a:prstGeom prst="rect">
                        <a:avLst/>
                      </a:prstGeom>
                    </p:spPr>
                  </p:pic>
                </p:oleObj>
              </mc:Fallback>
            </mc:AlternateContent>
          </a:graphicData>
        </a:graphic>
      </p:graphicFrame>
      <p:graphicFrame>
        <p:nvGraphicFramePr>
          <p:cNvPr id="84" name="Object 83"/>
          <p:cNvGraphicFramePr>
            <a:graphicFrameLocks noChangeAspect="1"/>
          </p:cNvGraphicFramePr>
          <p:nvPr/>
        </p:nvGraphicFramePr>
        <p:xfrm>
          <a:off x="1628537" y="5586343"/>
          <a:ext cx="403225" cy="277812"/>
        </p:xfrm>
        <a:graphic>
          <a:graphicData uri="http://schemas.openxmlformats.org/presentationml/2006/ole">
            <mc:AlternateContent xmlns:mc="http://schemas.openxmlformats.org/markup-compatibility/2006">
              <mc:Choice xmlns:v="urn:schemas-microsoft-com:vml" Requires="v">
                <p:oleObj spid="_x0000_s21673" name="Equation" r:id="rId9" imgW="241300" imgH="165100" progId="Equation.DSMT4">
                  <p:embed/>
                </p:oleObj>
              </mc:Choice>
              <mc:Fallback>
                <p:oleObj name="Equation" r:id="rId9" imgW="241300" imgH="165100" progId="Equation.DSMT4">
                  <p:embed/>
                  <p:pic>
                    <p:nvPicPr>
                      <p:cNvPr id="84" name="Object 83"/>
                      <p:cNvPicPr/>
                      <p:nvPr/>
                    </p:nvPicPr>
                    <p:blipFill>
                      <a:blip r:embed="rId10"/>
                      <a:stretch>
                        <a:fillRect/>
                      </a:stretch>
                    </p:blipFill>
                    <p:spPr>
                      <a:xfrm>
                        <a:off x="1628537" y="5586343"/>
                        <a:ext cx="403225" cy="277812"/>
                      </a:xfrm>
                      <a:prstGeom prst="rect">
                        <a:avLst/>
                      </a:prstGeom>
                    </p:spPr>
                  </p:pic>
                </p:oleObj>
              </mc:Fallback>
            </mc:AlternateContent>
          </a:graphicData>
        </a:graphic>
      </p:graphicFrame>
      <p:grpSp>
        <p:nvGrpSpPr>
          <p:cNvPr id="12" name="Group 11"/>
          <p:cNvGrpSpPr/>
          <p:nvPr/>
        </p:nvGrpSpPr>
        <p:grpSpPr>
          <a:xfrm>
            <a:off x="5332006" y="-1391601"/>
            <a:ext cx="5486390" cy="5432374"/>
            <a:chOff x="5105400" y="-2192629"/>
            <a:chExt cx="5486390" cy="5432374"/>
          </a:xfrm>
        </p:grpSpPr>
        <p:graphicFrame>
          <p:nvGraphicFramePr>
            <p:cNvPr id="24" name="Object 2"/>
            <p:cNvGraphicFramePr>
              <a:graphicFrameLocks noChangeAspect="1"/>
            </p:cNvGraphicFramePr>
            <p:nvPr/>
          </p:nvGraphicFramePr>
          <p:xfrm>
            <a:off x="6905778" y="2031635"/>
            <a:ext cx="647700" cy="347663"/>
          </p:xfrm>
          <a:graphic>
            <a:graphicData uri="http://schemas.openxmlformats.org/presentationml/2006/ole">
              <mc:AlternateContent xmlns:mc="http://schemas.openxmlformats.org/markup-compatibility/2006">
                <mc:Choice xmlns:v="urn:schemas-microsoft-com:vml" Requires="v">
                  <p:oleObj spid="_x0000_s21674" name="Equation" r:id="rId11" imgW="381000" imgH="203200" progId="Equation.DSMT4">
                    <p:embed/>
                  </p:oleObj>
                </mc:Choice>
                <mc:Fallback>
                  <p:oleObj name="Equation" r:id="rId11" imgW="381000" imgH="203200" progId="Equation.DSMT4">
                    <p:embed/>
                    <p:pic>
                      <p:nvPicPr>
                        <p:cNvPr id="24" name="Object 2"/>
                        <p:cNvPicPr>
                          <a:picLocks noChangeAspect="1" noChangeArrowheads="1"/>
                        </p:cNvPicPr>
                        <p:nvPr/>
                      </p:nvPicPr>
                      <p:blipFill>
                        <a:blip r:embed="rId12"/>
                        <a:srcRect/>
                        <a:stretch>
                          <a:fillRect/>
                        </a:stretch>
                      </p:blipFill>
                      <p:spPr bwMode="auto">
                        <a:xfrm>
                          <a:off x="6905778" y="2031635"/>
                          <a:ext cx="647700" cy="347663"/>
                        </a:xfrm>
                        <a:prstGeom prst="rect">
                          <a:avLst/>
                        </a:prstGeom>
                        <a:noFill/>
                        <a:ln>
                          <a:noFill/>
                        </a:ln>
                      </p:spPr>
                    </p:pic>
                  </p:oleObj>
                </mc:Fallback>
              </mc:AlternateContent>
            </a:graphicData>
          </a:graphic>
        </p:graphicFrame>
        <p:graphicFrame>
          <p:nvGraphicFramePr>
            <p:cNvPr id="104" name="Object 103"/>
            <p:cNvGraphicFramePr>
              <a:graphicFrameLocks noChangeAspect="1"/>
            </p:cNvGraphicFramePr>
            <p:nvPr/>
          </p:nvGraphicFramePr>
          <p:xfrm>
            <a:off x="6893037" y="1193889"/>
            <a:ext cx="244475" cy="269875"/>
          </p:xfrm>
          <a:graphic>
            <a:graphicData uri="http://schemas.openxmlformats.org/presentationml/2006/ole">
              <mc:AlternateContent xmlns:mc="http://schemas.openxmlformats.org/markup-compatibility/2006">
                <mc:Choice xmlns:v="urn:schemas-microsoft-com:vml" Requires="v">
                  <p:oleObj spid="_x0000_s21675" name="Equation" r:id="rId13" imgW="139700" imgH="152400" progId="Equation.DSMT4">
                    <p:embed/>
                  </p:oleObj>
                </mc:Choice>
                <mc:Fallback>
                  <p:oleObj name="Equation" r:id="rId13" imgW="139700" imgH="152400" progId="Equation.DSMT4">
                    <p:embed/>
                    <p:pic>
                      <p:nvPicPr>
                        <p:cNvPr id="104" name="Object 103"/>
                        <p:cNvPicPr/>
                        <p:nvPr/>
                      </p:nvPicPr>
                      <p:blipFill>
                        <a:blip r:embed="rId14"/>
                        <a:stretch>
                          <a:fillRect/>
                        </a:stretch>
                      </p:blipFill>
                      <p:spPr>
                        <a:xfrm>
                          <a:off x="6893037" y="1193889"/>
                          <a:ext cx="244475" cy="269875"/>
                        </a:xfrm>
                        <a:prstGeom prst="rect">
                          <a:avLst/>
                        </a:prstGeom>
                      </p:spPr>
                    </p:pic>
                  </p:oleObj>
                </mc:Fallback>
              </mc:AlternateContent>
            </a:graphicData>
          </a:graphic>
        </p:graphicFrame>
        <p:graphicFrame>
          <p:nvGraphicFramePr>
            <p:cNvPr id="105" name="Object 104"/>
            <p:cNvGraphicFramePr>
              <a:graphicFrameLocks noChangeAspect="1"/>
            </p:cNvGraphicFramePr>
            <p:nvPr/>
          </p:nvGraphicFramePr>
          <p:xfrm>
            <a:off x="5797022" y="2578610"/>
            <a:ext cx="288925" cy="225425"/>
          </p:xfrm>
          <a:graphic>
            <a:graphicData uri="http://schemas.openxmlformats.org/presentationml/2006/ole">
              <mc:AlternateContent xmlns:mc="http://schemas.openxmlformats.org/markup-compatibility/2006">
                <mc:Choice xmlns:v="urn:schemas-microsoft-com:vml" Requires="v">
                  <p:oleObj spid="_x0000_s21676" name="Equation" r:id="rId15" imgW="165100" imgH="127000" progId="Equation.DSMT4">
                    <p:embed/>
                  </p:oleObj>
                </mc:Choice>
                <mc:Fallback>
                  <p:oleObj name="Equation" r:id="rId15" imgW="165100" imgH="127000" progId="Equation.DSMT4">
                    <p:embed/>
                    <p:pic>
                      <p:nvPicPr>
                        <p:cNvPr id="105" name="Object 104"/>
                        <p:cNvPicPr/>
                        <p:nvPr/>
                      </p:nvPicPr>
                      <p:blipFill>
                        <a:blip r:embed="rId16"/>
                        <a:stretch>
                          <a:fillRect/>
                        </a:stretch>
                      </p:blipFill>
                      <p:spPr>
                        <a:xfrm>
                          <a:off x="5797022" y="2578610"/>
                          <a:ext cx="288925" cy="225425"/>
                        </a:xfrm>
                        <a:prstGeom prst="rect">
                          <a:avLst/>
                        </a:prstGeom>
                      </p:spPr>
                    </p:pic>
                  </p:oleObj>
                </mc:Fallback>
              </mc:AlternateContent>
            </a:graphicData>
          </a:graphic>
        </p:graphicFrame>
        <p:graphicFrame>
          <p:nvGraphicFramePr>
            <p:cNvPr id="107" name="Object 106"/>
            <p:cNvGraphicFramePr>
              <a:graphicFrameLocks noChangeAspect="1"/>
            </p:cNvGraphicFramePr>
            <p:nvPr/>
          </p:nvGraphicFramePr>
          <p:xfrm>
            <a:off x="5388934" y="2218247"/>
            <a:ext cx="266700" cy="360363"/>
          </p:xfrm>
          <a:graphic>
            <a:graphicData uri="http://schemas.openxmlformats.org/presentationml/2006/ole">
              <mc:AlternateContent xmlns:mc="http://schemas.openxmlformats.org/markup-compatibility/2006">
                <mc:Choice xmlns:v="urn:schemas-microsoft-com:vml" Requires="v">
                  <p:oleObj spid="_x0000_s21677" name="Equation" r:id="rId17" imgW="152400" imgH="203200" progId="Equation.DSMT4">
                    <p:embed/>
                  </p:oleObj>
                </mc:Choice>
                <mc:Fallback>
                  <p:oleObj name="Equation" r:id="rId17" imgW="152400" imgH="203200" progId="Equation.DSMT4">
                    <p:embed/>
                    <p:pic>
                      <p:nvPicPr>
                        <p:cNvPr id="107" name="Object 106"/>
                        <p:cNvPicPr/>
                        <p:nvPr/>
                      </p:nvPicPr>
                      <p:blipFill>
                        <a:blip r:embed="rId18"/>
                        <a:stretch>
                          <a:fillRect/>
                        </a:stretch>
                      </p:blipFill>
                      <p:spPr>
                        <a:xfrm>
                          <a:off x="5388934" y="2218247"/>
                          <a:ext cx="266700" cy="360363"/>
                        </a:xfrm>
                        <a:prstGeom prst="rect">
                          <a:avLst/>
                        </a:prstGeom>
                      </p:spPr>
                    </p:pic>
                  </p:oleObj>
                </mc:Fallback>
              </mc:AlternateContent>
            </a:graphicData>
          </a:graphic>
        </p:graphicFrame>
        <p:grpSp>
          <p:nvGrpSpPr>
            <p:cNvPr id="4" name="Group 3"/>
            <p:cNvGrpSpPr/>
            <p:nvPr/>
          </p:nvGrpSpPr>
          <p:grpSpPr>
            <a:xfrm>
              <a:off x="5894776" y="333610"/>
              <a:ext cx="4188250" cy="220927"/>
              <a:chOff x="6515100" y="495300"/>
              <a:chExt cx="2908300" cy="152400"/>
            </a:xfrm>
          </p:grpSpPr>
          <p:cxnSp>
            <p:nvCxnSpPr>
              <p:cNvPr id="23" name="Straight Connector 22"/>
              <p:cNvCxnSpPr/>
              <p:nvPr/>
            </p:nvCxnSpPr>
            <p:spPr>
              <a:xfrm>
                <a:off x="6515100" y="647700"/>
                <a:ext cx="2895600"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flipV="1">
                <a:off x="6667500" y="495300"/>
                <a:ext cx="215900" cy="152400"/>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flipV="1">
                <a:off x="6921500" y="495300"/>
                <a:ext cx="215900" cy="152400"/>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flipV="1">
                <a:off x="7175500" y="495300"/>
                <a:ext cx="215900" cy="152400"/>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flipV="1">
                <a:off x="7429500" y="495300"/>
                <a:ext cx="215900" cy="152400"/>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flipV="1">
                <a:off x="7683500" y="495300"/>
                <a:ext cx="215900" cy="152400"/>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flipV="1">
                <a:off x="7937500" y="495300"/>
                <a:ext cx="215900" cy="152400"/>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8191500" y="495300"/>
                <a:ext cx="215900" cy="152400"/>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flipV="1">
                <a:off x="8445500" y="495300"/>
                <a:ext cx="215900" cy="152400"/>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flipV="1">
                <a:off x="8699500" y="495300"/>
                <a:ext cx="215900" cy="152400"/>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flipV="1">
                <a:off x="8953500" y="495300"/>
                <a:ext cx="215900" cy="152400"/>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flipV="1">
                <a:off x="9207500" y="495300"/>
                <a:ext cx="215900" cy="152400"/>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50" name="Oval 49"/>
            <p:cNvSpPr/>
            <p:nvPr/>
          </p:nvSpPr>
          <p:spPr>
            <a:xfrm>
              <a:off x="5195212" y="-2192629"/>
              <a:ext cx="5396578" cy="5432374"/>
            </a:xfrm>
            <a:prstGeom prst="ellipse">
              <a:avLst/>
            </a:prstGeom>
            <a:noFill/>
            <a:ln w="12700" cmpd="sng">
              <a:solidFill>
                <a:schemeClr val="tx1"/>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Line 20"/>
            <p:cNvSpPr>
              <a:spLocks noChangeShapeType="1"/>
            </p:cNvSpPr>
            <p:nvPr/>
          </p:nvSpPr>
          <p:spPr bwMode="auto">
            <a:xfrm rot="10800000">
              <a:off x="5306794" y="2062519"/>
              <a:ext cx="883654" cy="579591"/>
            </a:xfrm>
            <a:prstGeom prst="line">
              <a:avLst/>
            </a:prstGeom>
            <a:noFill/>
            <a:ln w="28575" cmpd="sng">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109" name="Group 108"/>
            <p:cNvGrpSpPr/>
            <p:nvPr/>
          </p:nvGrpSpPr>
          <p:grpSpPr>
            <a:xfrm rot="18231652" flipV="1">
              <a:off x="5775981" y="1655690"/>
              <a:ext cx="2687112" cy="65840"/>
              <a:chOff x="5676900" y="1581140"/>
              <a:chExt cx="647700" cy="47634"/>
            </a:xfrm>
          </p:grpSpPr>
          <p:sp>
            <p:nvSpPr>
              <p:cNvPr id="111" name="Rectangle 110"/>
              <p:cNvSpPr/>
              <p:nvPr/>
            </p:nvSpPr>
            <p:spPr>
              <a:xfrm>
                <a:off x="5676900" y="1583055"/>
                <a:ext cx="647700" cy="45719"/>
              </a:xfrm>
              <a:prstGeom prst="rect">
                <a:avLst/>
              </a:prstGeom>
              <a:solidFill>
                <a:schemeClr val="accent6"/>
              </a:solidFill>
              <a:ln w="127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Freeform 111"/>
              <p:cNvSpPr/>
              <p:nvPr/>
            </p:nvSpPr>
            <p:spPr>
              <a:xfrm>
                <a:off x="5676900" y="1581150"/>
                <a:ext cx="63500" cy="41275"/>
              </a:xfrm>
              <a:custGeom>
                <a:avLst/>
                <a:gdLst>
                  <a:gd name="connsiteX0" fmla="*/ 0 w 63500"/>
                  <a:gd name="connsiteY0" fmla="*/ 0 h 41275"/>
                  <a:gd name="connsiteX1" fmla="*/ 63500 w 63500"/>
                  <a:gd name="connsiteY1" fmla="*/ 41275 h 41275"/>
                  <a:gd name="connsiteX2" fmla="*/ 63500 w 63500"/>
                  <a:gd name="connsiteY2" fmla="*/ 41275 h 41275"/>
                </a:gdLst>
                <a:ahLst/>
                <a:cxnLst>
                  <a:cxn ang="0">
                    <a:pos x="connsiteX0" y="connsiteY0"/>
                  </a:cxn>
                  <a:cxn ang="0">
                    <a:pos x="connsiteX1" y="connsiteY1"/>
                  </a:cxn>
                  <a:cxn ang="0">
                    <a:pos x="connsiteX2" y="connsiteY2"/>
                  </a:cxn>
                </a:cxnLst>
                <a:rect l="l" t="t" r="r" b="b"/>
                <a:pathLst>
                  <a:path w="63500" h="41275">
                    <a:moveTo>
                      <a:pt x="0" y="0"/>
                    </a:moveTo>
                    <a:lnTo>
                      <a:pt x="63500" y="41275"/>
                    </a:lnTo>
                    <a:lnTo>
                      <a:pt x="63500" y="41275"/>
                    </a:lnTo>
                  </a:path>
                </a:pathLst>
              </a:custGeom>
              <a:ln w="1270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3" name="Freeform 112"/>
              <p:cNvSpPr/>
              <p:nvPr/>
            </p:nvSpPr>
            <p:spPr>
              <a:xfrm>
                <a:off x="5734050" y="1581149"/>
                <a:ext cx="63500" cy="41275"/>
              </a:xfrm>
              <a:custGeom>
                <a:avLst/>
                <a:gdLst>
                  <a:gd name="connsiteX0" fmla="*/ 0 w 63500"/>
                  <a:gd name="connsiteY0" fmla="*/ 0 h 41275"/>
                  <a:gd name="connsiteX1" fmla="*/ 63500 w 63500"/>
                  <a:gd name="connsiteY1" fmla="*/ 41275 h 41275"/>
                  <a:gd name="connsiteX2" fmla="*/ 63500 w 63500"/>
                  <a:gd name="connsiteY2" fmla="*/ 41275 h 41275"/>
                </a:gdLst>
                <a:ahLst/>
                <a:cxnLst>
                  <a:cxn ang="0">
                    <a:pos x="connsiteX0" y="connsiteY0"/>
                  </a:cxn>
                  <a:cxn ang="0">
                    <a:pos x="connsiteX1" y="connsiteY1"/>
                  </a:cxn>
                  <a:cxn ang="0">
                    <a:pos x="connsiteX2" y="connsiteY2"/>
                  </a:cxn>
                </a:cxnLst>
                <a:rect l="l" t="t" r="r" b="b"/>
                <a:pathLst>
                  <a:path w="63500" h="41275">
                    <a:moveTo>
                      <a:pt x="0" y="0"/>
                    </a:moveTo>
                    <a:lnTo>
                      <a:pt x="63500" y="41275"/>
                    </a:lnTo>
                    <a:lnTo>
                      <a:pt x="63500" y="41275"/>
                    </a:lnTo>
                  </a:path>
                </a:pathLst>
              </a:custGeom>
              <a:ln w="1270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4" name="Freeform 113"/>
              <p:cNvSpPr/>
              <p:nvPr/>
            </p:nvSpPr>
            <p:spPr>
              <a:xfrm>
                <a:off x="5791200" y="1581148"/>
                <a:ext cx="63500" cy="41275"/>
              </a:xfrm>
              <a:custGeom>
                <a:avLst/>
                <a:gdLst>
                  <a:gd name="connsiteX0" fmla="*/ 0 w 63500"/>
                  <a:gd name="connsiteY0" fmla="*/ 0 h 41275"/>
                  <a:gd name="connsiteX1" fmla="*/ 63500 w 63500"/>
                  <a:gd name="connsiteY1" fmla="*/ 41275 h 41275"/>
                  <a:gd name="connsiteX2" fmla="*/ 63500 w 63500"/>
                  <a:gd name="connsiteY2" fmla="*/ 41275 h 41275"/>
                </a:gdLst>
                <a:ahLst/>
                <a:cxnLst>
                  <a:cxn ang="0">
                    <a:pos x="connsiteX0" y="connsiteY0"/>
                  </a:cxn>
                  <a:cxn ang="0">
                    <a:pos x="connsiteX1" y="connsiteY1"/>
                  </a:cxn>
                  <a:cxn ang="0">
                    <a:pos x="connsiteX2" y="connsiteY2"/>
                  </a:cxn>
                </a:cxnLst>
                <a:rect l="l" t="t" r="r" b="b"/>
                <a:pathLst>
                  <a:path w="63500" h="41275">
                    <a:moveTo>
                      <a:pt x="0" y="0"/>
                    </a:moveTo>
                    <a:lnTo>
                      <a:pt x="63500" y="41275"/>
                    </a:lnTo>
                    <a:lnTo>
                      <a:pt x="63500" y="41275"/>
                    </a:lnTo>
                  </a:path>
                </a:pathLst>
              </a:custGeom>
              <a:ln w="1270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5" name="Freeform 114"/>
              <p:cNvSpPr/>
              <p:nvPr/>
            </p:nvSpPr>
            <p:spPr>
              <a:xfrm>
                <a:off x="5848350" y="1581147"/>
                <a:ext cx="63500" cy="41275"/>
              </a:xfrm>
              <a:custGeom>
                <a:avLst/>
                <a:gdLst>
                  <a:gd name="connsiteX0" fmla="*/ 0 w 63500"/>
                  <a:gd name="connsiteY0" fmla="*/ 0 h 41275"/>
                  <a:gd name="connsiteX1" fmla="*/ 63500 w 63500"/>
                  <a:gd name="connsiteY1" fmla="*/ 41275 h 41275"/>
                  <a:gd name="connsiteX2" fmla="*/ 63500 w 63500"/>
                  <a:gd name="connsiteY2" fmla="*/ 41275 h 41275"/>
                </a:gdLst>
                <a:ahLst/>
                <a:cxnLst>
                  <a:cxn ang="0">
                    <a:pos x="connsiteX0" y="connsiteY0"/>
                  </a:cxn>
                  <a:cxn ang="0">
                    <a:pos x="connsiteX1" y="connsiteY1"/>
                  </a:cxn>
                  <a:cxn ang="0">
                    <a:pos x="connsiteX2" y="connsiteY2"/>
                  </a:cxn>
                </a:cxnLst>
                <a:rect l="l" t="t" r="r" b="b"/>
                <a:pathLst>
                  <a:path w="63500" h="41275">
                    <a:moveTo>
                      <a:pt x="0" y="0"/>
                    </a:moveTo>
                    <a:lnTo>
                      <a:pt x="63500" y="41275"/>
                    </a:lnTo>
                    <a:lnTo>
                      <a:pt x="63500" y="41275"/>
                    </a:lnTo>
                  </a:path>
                </a:pathLst>
              </a:custGeom>
              <a:ln w="1270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6" name="Freeform 115"/>
              <p:cNvSpPr/>
              <p:nvPr/>
            </p:nvSpPr>
            <p:spPr>
              <a:xfrm>
                <a:off x="5905500" y="1581146"/>
                <a:ext cx="63500" cy="41275"/>
              </a:xfrm>
              <a:custGeom>
                <a:avLst/>
                <a:gdLst>
                  <a:gd name="connsiteX0" fmla="*/ 0 w 63500"/>
                  <a:gd name="connsiteY0" fmla="*/ 0 h 41275"/>
                  <a:gd name="connsiteX1" fmla="*/ 63500 w 63500"/>
                  <a:gd name="connsiteY1" fmla="*/ 41275 h 41275"/>
                  <a:gd name="connsiteX2" fmla="*/ 63500 w 63500"/>
                  <a:gd name="connsiteY2" fmla="*/ 41275 h 41275"/>
                </a:gdLst>
                <a:ahLst/>
                <a:cxnLst>
                  <a:cxn ang="0">
                    <a:pos x="connsiteX0" y="connsiteY0"/>
                  </a:cxn>
                  <a:cxn ang="0">
                    <a:pos x="connsiteX1" y="connsiteY1"/>
                  </a:cxn>
                  <a:cxn ang="0">
                    <a:pos x="connsiteX2" y="connsiteY2"/>
                  </a:cxn>
                </a:cxnLst>
                <a:rect l="l" t="t" r="r" b="b"/>
                <a:pathLst>
                  <a:path w="63500" h="41275">
                    <a:moveTo>
                      <a:pt x="0" y="0"/>
                    </a:moveTo>
                    <a:lnTo>
                      <a:pt x="63500" y="41275"/>
                    </a:lnTo>
                    <a:lnTo>
                      <a:pt x="63500" y="41275"/>
                    </a:lnTo>
                  </a:path>
                </a:pathLst>
              </a:custGeom>
              <a:ln w="1270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7" name="Freeform 116"/>
              <p:cNvSpPr/>
              <p:nvPr/>
            </p:nvSpPr>
            <p:spPr>
              <a:xfrm>
                <a:off x="5962650" y="1581145"/>
                <a:ext cx="63500" cy="41275"/>
              </a:xfrm>
              <a:custGeom>
                <a:avLst/>
                <a:gdLst>
                  <a:gd name="connsiteX0" fmla="*/ 0 w 63500"/>
                  <a:gd name="connsiteY0" fmla="*/ 0 h 41275"/>
                  <a:gd name="connsiteX1" fmla="*/ 63500 w 63500"/>
                  <a:gd name="connsiteY1" fmla="*/ 41275 h 41275"/>
                  <a:gd name="connsiteX2" fmla="*/ 63500 w 63500"/>
                  <a:gd name="connsiteY2" fmla="*/ 41275 h 41275"/>
                </a:gdLst>
                <a:ahLst/>
                <a:cxnLst>
                  <a:cxn ang="0">
                    <a:pos x="connsiteX0" y="connsiteY0"/>
                  </a:cxn>
                  <a:cxn ang="0">
                    <a:pos x="connsiteX1" y="connsiteY1"/>
                  </a:cxn>
                  <a:cxn ang="0">
                    <a:pos x="connsiteX2" y="connsiteY2"/>
                  </a:cxn>
                </a:cxnLst>
                <a:rect l="l" t="t" r="r" b="b"/>
                <a:pathLst>
                  <a:path w="63500" h="41275">
                    <a:moveTo>
                      <a:pt x="0" y="0"/>
                    </a:moveTo>
                    <a:lnTo>
                      <a:pt x="63500" y="41275"/>
                    </a:lnTo>
                    <a:lnTo>
                      <a:pt x="63500" y="41275"/>
                    </a:lnTo>
                  </a:path>
                </a:pathLst>
              </a:custGeom>
              <a:ln w="1270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8" name="Freeform 117"/>
              <p:cNvSpPr/>
              <p:nvPr/>
            </p:nvSpPr>
            <p:spPr>
              <a:xfrm>
                <a:off x="6019800" y="1581144"/>
                <a:ext cx="63500" cy="41275"/>
              </a:xfrm>
              <a:custGeom>
                <a:avLst/>
                <a:gdLst>
                  <a:gd name="connsiteX0" fmla="*/ 0 w 63500"/>
                  <a:gd name="connsiteY0" fmla="*/ 0 h 41275"/>
                  <a:gd name="connsiteX1" fmla="*/ 63500 w 63500"/>
                  <a:gd name="connsiteY1" fmla="*/ 41275 h 41275"/>
                  <a:gd name="connsiteX2" fmla="*/ 63500 w 63500"/>
                  <a:gd name="connsiteY2" fmla="*/ 41275 h 41275"/>
                </a:gdLst>
                <a:ahLst/>
                <a:cxnLst>
                  <a:cxn ang="0">
                    <a:pos x="connsiteX0" y="connsiteY0"/>
                  </a:cxn>
                  <a:cxn ang="0">
                    <a:pos x="connsiteX1" y="connsiteY1"/>
                  </a:cxn>
                  <a:cxn ang="0">
                    <a:pos x="connsiteX2" y="connsiteY2"/>
                  </a:cxn>
                </a:cxnLst>
                <a:rect l="l" t="t" r="r" b="b"/>
                <a:pathLst>
                  <a:path w="63500" h="41275">
                    <a:moveTo>
                      <a:pt x="0" y="0"/>
                    </a:moveTo>
                    <a:lnTo>
                      <a:pt x="63500" y="41275"/>
                    </a:lnTo>
                    <a:lnTo>
                      <a:pt x="63500" y="41275"/>
                    </a:lnTo>
                  </a:path>
                </a:pathLst>
              </a:custGeom>
              <a:ln w="1270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9" name="Freeform 118"/>
              <p:cNvSpPr/>
              <p:nvPr/>
            </p:nvSpPr>
            <p:spPr>
              <a:xfrm>
                <a:off x="6076950" y="1581143"/>
                <a:ext cx="63500" cy="41275"/>
              </a:xfrm>
              <a:custGeom>
                <a:avLst/>
                <a:gdLst>
                  <a:gd name="connsiteX0" fmla="*/ 0 w 63500"/>
                  <a:gd name="connsiteY0" fmla="*/ 0 h 41275"/>
                  <a:gd name="connsiteX1" fmla="*/ 63500 w 63500"/>
                  <a:gd name="connsiteY1" fmla="*/ 41275 h 41275"/>
                  <a:gd name="connsiteX2" fmla="*/ 63500 w 63500"/>
                  <a:gd name="connsiteY2" fmla="*/ 41275 h 41275"/>
                </a:gdLst>
                <a:ahLst/>
                <a:cxnLst>
                  <a:cxn ang="0">
                    <a:pos x="connsiteX0" y="connsiteY0"/>
                  </a:cxn>
                  <a:cxn ang="0">
                    <a:pos x="connsiteX1" y="connsiteY1"/>
                  </a:cxn>
                  <a:cxn ang="0">
                    <a:pos x="connsiteX2" y="connsiteY2"/>
                  </a:cxn>
                </a:cxnLst>
                <a:rect l="l" t="t" r="r" b="b"/>
                <a:pathLst>
                  <a:path w="63500" h="41275">
                    <a:moveTo>
                      <a:pt x="0" y="0"/>
                    </a:moveTo>
                    <a:lnTo>
                      <a:pt x="63500" y="41275"/>
                    </a:lnTo>
                    <a:lnTo>
                      <a:pt x="63500" y="41275"/>
                    </a:lnTo>
                  </a:path>
                </a:pathLst>
              </a:custGeom>
              <a:ln w="1270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0" name="Freeform 119"/>
              <p:cNvSpPr/>
              <p:nvPr/>
            </p:nvSpPr>
            <p:spPr>
              <a:xfrm>
                <a:off x="6134100" y="1581142"/>
                <a:ext cx="63500" cy="41275"/>
              </a:xfrm>
              <a:custGeom>
                <a:avLst/>
                <a:gdLst>
                  <a:gd name="connsiteX0" fmla="*/ 0 w 63500"/>
                  <a:gd name="connsiteY0" fmla="*/ 0 h 41275"/>
                  <a:gd name="connsiteX1" fmla="*/ 63500 w 63500"/>
                  <a:gd name="connsiteY1" fmla="*/ 41275 h 41275"/>
                  <a:gd name="connsiteX2" fmla="*/ 63500 w 63500"/>
                  <a:gd name="connsiteY2" fmla="*/ 41275 h 41275"/>
                </a:gdLst>
                <a:ahLst/>
                <a:cxnLst>
                  <a:cxn ang="0">
                    <a:pos x="connsiteX0" y="connsiteY0"/>
                  </a:cxn>
                  <a:cxn ang="0">
                    <a:pos x="connsiteX1" y="connsiteY1"/>
                  </a:cxn>
                  <a:cxn ang="0">
                    <a:pos x="connsiteX2" y="connsiteY2"/>
                  </a:cxn>
                </a:cxnLst>
                <a:rect l="l" t="t" r="r" b="b"/>
                <a:pathLst>
                  <a:path w="63500" h="41275">
                    <a:moveTo>
                      <a:pt x="0" y="0"/>
                    </a:moveTo>
                    <a:lnTo>
                      <a:pt x="63500" y="41275"/>
                    </a:lnTo>
                    <a:lnTo>
                      <a:pt x="63500" y="41275"/>
                    </a:lnTo>
                  </a:path>
                </a:pathLst>
              </a:custGeom>
              <a:ln w="1270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1" name="Freeform 120"/>
              <p:cNvSpPr/>
              <p:nvPr/>
            </p:nvSpPr>
            <p:spPr>
              <a:xfrm>
                <a:off x="6191250" y="1581141"/>
                <a:ext cx="63500" cy="41275"/>
              </a:xfrm>
              <a:custGeom>
                <a:avLst/>
                <a:gdLst>
                  <a:gd name="connsiteX0" fmla="*/ 0 w 63500"/>
                  <a:gd name="connsiteY0" fmla="*/ 0 h 41275"/>
                  <a:gd name="connsiteX1" fmla="*/ 63500 w 63500"/>
                  <a:gd name="connsiteY1" fmla="*/ 41275 h 41275"/>
                  <a:gd name="connsiteX2" fmla="*/ 63500 w 63500"/>
                  <a:gd name="connsiteY2" fmla="*/ 41275 h 41275"/>
                </a:gdLst>
                <a:ahLst/>
                <a:cxnLst>
                  <a:cxn ang="0">
                    <a:pos x="connsiteX0" y="connsiteY0"/>
                  </a:cxn>
                  <a:cxn ang="0">
                    <a:pos x="connsiteX1" y="connsiteY1"/>
                  </a:cxn>
                  <a:cxn ang="0">
                    <a:pos x="connsiteX2" y="connsiteY2"/>
                  </a:cxn>
                </a:cxnLst>
                <a:rect l="l" t="t" r="r" b="b"/>
                <a:pathLst>
                  <a:path w="63500" h="41275">
                    <a:moveTo>
                      <a:pt x="0" y="0"/>
                    </a:moveTo>
                    <a:lnTo>
                      <a:pt x="63500" y="41275"/>
                    </a:lnTo>
                    <a:lnTo>
                      <a:pt x="63500" y="41275"/>
                    </a:lnTo>
                  </a:path>
                </a:pathLst>
              </a:custGeom>
              <a:ln w="1270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2" name="Freeform 121"/>
              <p:cNvSpPr/>
              <p:nvPr/>
            </p:nvSpPr>
            <p:spPr>
              <a:xfrm>
                <a:off x="6248400" y="1581140"/>
                <a:ext cx="63500" cy="41275"/>
              </a:xfrm>
              <a:custGeom>
                <a:avLst/>
                <a:gdLst>
                  <a:gd name="connsiteX0" fmla="*/ 0 w 63500"/>
                  <a:gd name="connsiteY0" fmla="*/ 0 h 41275"/>
                  <a:gd name="connsiteX1" fmla="*/ 63500 w 63500"/>
                  <a:gd name="connsiteY1" fmla="*/ 41275 h 41275"/>
                  <a:gd name="connsiteX2" fmla="*/ 63500 w 63500"/>
                  <a:gd name="connsiteY2" fmla="*/ 41275 h 41275"/>
                </a:gdLst>
                <a:ahLst/>
                <a:cxnLst>
                  <a:cxn ang="0">
                    <a:pos x="connsiteX0" y="connsiteY0"/>
                  </a:cxn>
                  <a:cxn ang="0">
                    <a:pos x="connsiteX1" y="connsiteY1"/>
                  </a:cxn>
                  <a:cxn ang="0">
                    <a:pos x="connsiteX2" y="connsiteY2"/>
                  </a:cxn>
                </a:cxnLst>
                <a:rect l="l" t="t" r="r" b="b"/>
                <a:pathLst>
                  <a:path w="63500" h="41275">
                    <a:moveTo>
                      <a:pt x="0" y="0"/>
                    </a:moveTo>
                    <a:lnTo>
                      <a:pt x="63500" y="41275"/>
                    </a:lnTo>
                    <a:lnTo>
                      <a:pt x="63500" y="41275"/>
                    </a:lnTo>
                  </a:path>
                </a:pathLst>
              </a:custGeom>
              <a:ln w="1270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10" name="Oval 109"/>
            <p:cNvSpPr/>
            <p:nvPr/>
          </p:nvSpPr>
          <p:spPr>
            <a:xfrm rot="2031652" flipV="1">
              <a:off x="6145858" y="2557144"/>
              <a:ext cx="465608" cy="468697"/>
            </a:xfrm>
            <a:prstGeom prst="ellipse">
              <a:avLst/>
            </a:prstGeom>
            <a:solidFill>
              <a:srgbClr val="008000"/>
            </a:solidFill>
            <a:ln w="12700" cmpd="sng">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3" name="Straight Connector 122"/>
            <p:cNvCxnSpPr/>
            <p:nvPr/>
          </p:nvCxnSpPr>
          <p:spPr>
            <a:xfrm flipV="1">
              <a:off x="7861379" y="603149"/>
              <a:ext cx="0" cy="1717999"/>
            </a:xfrm>
            <a:prstGeom prst="line">
              <a:avLst/>
            </a:prstGeom>
            <a:ln w="12700" cmpd="sng">
              <a:solidFill>
                <a:srgbClr val="000000"/>
              </a:solidFill>
              <a:prstDash val="lgDash"/>
            </a:ln>
            <a:effectLst/>
          </p:spPr>
          <p:style>
            <a:lnRef idx="2">
              <a:schemeClr val="accent1"/>
            </a:lnRef>
            <a:fillRef idx="0">
              <a:schemeClr val="accent1"/>
            </a:fillRef>
            <a:effectRef idx="1">
              <a:schemeClr val="accent1"/>
            </a:effectRef>
            <a:fontRef idx="minor">
              <a:schemeClr val="tx1"/>
            </a:fontRef>
          </p:style>
        </p:cxnSp>
        <p:sp>
          <p:nvSpPr>
            <p:cNvPr id="7" name="Freeform 6"/>
            <p:cNvSpPr/>
            <p:nvPr/>
          </p:nvSpPr>
          <p:spPr>
            <a:xfrm>
              <a:off x="7554530" y="1033360"/>
              <a:ext cx="292629" cy="158194"/>
            </a:xfrm>
            <a:custGeom>
              <a:avLst/>
              <a:gdLst>
                <a:gd name="connsiteX0" fmla="*/ 0 w 203200"/>
                <a:gd name="connsiteY0" fmla="*/ 0 h 109125"/>
                <a:gd name="connsiteX1" fmla="*/ 76200 w 203200"/>
                <a:gd name="connsiteY1" fmla="*/ 101600 h 109125"/>
                <a:gd name="connsiteX2" fmla="*/ 203200 w 203200"/>
                <a:gd name="connsiteY2" fmla="*/ 101600 h 109125"/>
              </a:gdLst>
              <a:ahLst/>
              <a:cxnLst>
                <a:cxn ang="0">
                  <a:pos x="connsiteX0" y="connsiteY0"/>
                </a:cxn>
                <a:cxn ang="0">
                  <a:pos x="connsiteX1" y="connsiteY1"/>
                </a:cxn>
                <a:cxn ang="0">
                  <a:pos x="connsiteX2" y="connsiteY2"/>
                </a:cxn>
              </a:cxnLst>
              <a:rect l="l" t="t" r="r" b="b"/>
              <a:pathLst>
                <a:path w="203200" h="109125">
                  <a:moveTo>
                    <a:pt x="0" y="0"/>
                  </a:moveTo>
                  <a:cubicBezTo>
                    <a:pt x="21166" y="42333"/>
                    <a:pt x="42333" y="84667"/>
                    <a:pt x="76200" y="101600"/>
                  </a:cubicBezTo>
                  <a:cubicBezTo>
                    <a:pt x="110067" y="118533"/>
                    <a:pt x="203200" y="101600"/>
                    <a:pt x="203200" y="101600"/>
                  </a:cubicBezTo>
                </a:path>
              </a:pathLst>
            </a:cu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Rectangle 10"/>
            <p:cNvSpPr/>
            <p:nvPr/>
          </p:nvSpPr>
          <p:spPr>
            <a:xfrm>
              <a:off x="5105400" y="-1131228"/>
              <a:ext cx="691622" cy="295673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71" name="Object 2">
              <a:extLst>
                <a:ext uri="{FF2B5EF4-FFF2-40B4-BE49-F238E27FC236}">
                  <a16:creationId xmlns:a16="http://schemas.microsoft.com/office/drawing/2014/main" id="{D07DDCF6-BE12-AB47-BA38-6A08DE85D5C1}"/>
                </a:ext>
              </a:extLst>
            </p:cNvPr>
            <p:cNvGraphicFramePr>
              <a:graphicFrameLocks noChangeAspect="1"/>
            </p:cNvGraphicFramePr>
            <p:nvPr/>
          </p:nvGraphicFramePr>
          <p:xfrm>
            <a:off x="7562481" y="1162947"/>
            <a:ext cx="215900" cy="304800"/>
          </p:xfrm>
          <a:graphic>
            <a:graphicData uri="http://schemas.openxmlformats.org/presentationml/2006/ole">
              <mc:AlternateContent xmlns:mc="http://schemas.openxmlformats.org/markup-compatibility/2006">
                <mc:Choice xmlns:v="urn:schemas-microsoft-com:vml" Requires="v">
                  <p:oleObj spid="_x0000_s21678" name="Equation" r:id="rId19" imgW="127000" imgH="177800" progId="Equation.DSMT4">
                    <p:embed/>
                  </p:oleObj>
                </mc:Choice>
                <mc:Fallback>
                  <p:oleObj name="Equation" r:id="rId19" imgW="127000" imgH="177800" progId="Equation.DSMT4">
                    <p:embed/>
                    <p:pic>
                      <p:nvPicPr>
                        <p:cNvPr id="71" name="Object 2">
                          <a:extLst>
                            <a:ext uri="{FF2B5EF4-FFF2-40B4-BE49-F238E27FC236}">
                              <a16:creationId xmlns:a16="http://schemas.microsoft.com/office/drawing/2014/main" id="{D07DDCF6-BE12-AB47-BA38-6A08DE85D5C1}"/>
                            </a:ext>
                          </a:extLst>
                        </p:cNvPr>
                        <p:cNvPicPr>
                          <a:picLocks noChangeAspect="1" noChangeArrowheads="1"/>
                        </p:cNvPicPr>
                        <p:nvPr/>
                      </p:nvPicPr>
                      <p:blipFill>
                        <a:blip r:embed="rId20"/>
                        <a:srcRect/>
                        <a:stretch>
                          <a:fillRect/>
                        </a:stretch>
                      </p:blipFill>
                      <p:spPr bwMode="auto">
                        <a:xfrm>
                          <a:off x="7562481" y="1162947"/>
                          <a:ext cx="215900" cy="304800"/>
                        </a:xfrm>
                        <a:prstGeom prst="rect">
                          <a:avLst/>
                        </a:prstGeom>
                        <a:noFill/>
                        <a:ln>
                          <a:noFill/>
                        </a:ln>
                      </p:spPr>
                    </p:pic>
                  </p:oleObj>
                </mc:Fallback>
              </mc:AlternateContent>
            </a:graphicData>
          </a:graphic>
        </p:graphicFrame>
      </p:grpSp>
      <p:sp>
        <p:nvSpPr>
          <p:cNvPr id="124" name="TextBox 123"/>
          <p:cNvSpPr txBox="1"/>
          <p:nvPr/>
        </p:nvSpPr>
        <p:spPr>
          <a:xfrm>
            <a:off x="0" y="217420"/>
            <a:ext cx="9144000" cy="584776"/>
          </a:xfrm>
          <a:prstGeom prst="rect">
            <a:avLst/>
          </a:prstGeom>
          <a:noFill/>
          <a:ln>
            <a:noFill/>
          </a:ln>
        </p:spPr>
        <p:txBody>
          <a:bodyPr wrap="square" rtlCol="0">
            <a:spAutoFit/>
          </a:bodyPr>
          <a:lstStyle/>
          <a:p>
            <a:pPr algn="ctr"/>
            <a:r>
              <a:rPr lang="en-US" sz="3200" dirty="0">
                <a:solidFill>
                  <a:srgbClr val="FF0000"/>
                </a:solidFill>
                <a:latin typeface="Apple Chancery"/>
                <a:cs typeface="Apple Chancery"/>
              </a:rPr>
              <a:t>Non-uniform Circular Motion:</a:t>
            </a:r>
            <a:endParaRPr lang="en-US" sz="2400" dirty="0">
              <a:solidFill>
                <a:srgbClr val="FF0000"/>
              </a:solidFill>
              <a:latin typeface="Apple Chancery"/>
              <a:cs typeface="Apple Chancery"/>
            </a:endParaRPr>
          </a:p>
        </p:txBody>
      </p:sp>
      <p:sp>
        <p:nvSpPr>
          <p:cNvPr id="57" name="TextBox 56"/>
          <p:cNvSpPr txBox="1"/>
          <p:nvPr/>
        </p:nvSpPr>
        <p:spPr>
          <a:xfrm>
            <a:off x="533628" y="2428509"/>
            <a:ext cx="4292372" cy="707886"/>
          </a:xfrm>
          <a:prstGeom prst="rect">
            <a:avLst/>
          </a:prstGeom>
          <a:noFill/>
          <a:ln>
            <a:noFill/>
          </a:ln>
        </p:spPr>
        <p:txBody>
          <a:bodyPr wrap="square" rtlCol="0">
            <a:spAutoFit/>
          </a:bodyPr>
          <a:lstStyle/>
          <a:p>
            <a:r>
              <a:rPr lang="en-US" sz="2000" dirty="0">
                <a:solidFill>
                  <a:srgbClr val="FF0000"/>
                </a:solidFill>
                <a:latin typeface="Apple Chancery"/>
                <a:cs typeface="Apple Chancery"/>
              </a:rPr>
              <a:t>a.) Derive</a:t>
            </a:r>
            <a:r>
              <a:rPr lang="en-US" sz="2000" dirty="0">
                <a:solidFill>
                  <a:srgbClr val="000000"/>
                </a:solidFill>
                <a:latin typeface="Apple Chancery"/>
                <a:cs typeface="Apple Chancery"/>
              </a:rPr>
              <a:t> </a:t>
            </a:r>
            <a:r>
              <a:rPr lang="en-US" sz="2000" dirty="0">
                <a:solidFill>
                  <a:srgbClr val="FF0000"/>
                </a:solidFill>
                <a:latin typeface="Apple Chancery"/>
                <a:cs typeface="Apple Chancery"/>
              </a:rPr>
              <a:t>an expression </a:t>
            </a:r>
            <a:r>
              <a:rPr lang="en-US" sz="2000" dirty="0">
                <a:solidFill>
                  <a:srgbClr val="000000"/>
                </a:solidFill>
                <a:latin typeface="Times New Roman"/>
                <a:cs typeface="Times New Roman"/>
              </a:rPr>
              <a:t>for the </a:t>
            </a:r>
            <a:r>
              <a:rPr lang="en-US" sz="2000" dirty="0">
                <a:solidFill>
                  <a:srgbClr val="0000FF"/>
                </a:solidFill>
                <a:latin typeface="Times New Roman"/>
                <a:cs typeface="Times New Roman"/>
              </a:rPr>
              <a:t>tension in the string</a:t>
            </a:r>
            <a:r>
              <a:rPr lang="en-US" sz="2000" dirty="0">
                <a:solidFill>
                  <a:srgbClr val="000000"/>
                </a:solidFill>
                <a:latin typeface="Times New Roman"/>
                <a:cs typeface="Times New Roman"/>
              </a:rPr>
              <a:t>.</a:t>
            </a:r>
            <a:endParaRPr lang="en-US" sz="2000" dirty="0">
              <a:solidFill>
                <a:srgbClr val="FF0000"/>
              </a:solidFill>
              <a:latin typeface="Apple Chancery"/>
              <a:cs typeface="Apple Chancery"/>
            </a:endParaRPr>
          </a:p>
        </p:txBody>
      </p:sp>
      <p:graphicFrame>
        <p:nvGraphicFramePr>
          <p:cNvPr id="68" name="Object 67"/>
          <p:cNvGraphicFramePr>
            <a:graphicFrameLocks noChangeAspect="1"/>
          </p:cNvGraphicFramePr>
          <p:nvPr/>
        </p:nvGraphicFramePr>
        <p:xfrm>
          <a:off x="3379133" y="1798033"/>
          <a:ext cx="212725" cy="298450"/>
        </p:xfrm>
        <a:graphic>
          <a:graphicData uri="http://schemas.openxmlformats.org/presentationml/2006/ole">
            <mc:AlternateContent xmlns:mc="http://schemas.openxmlformats.org/markup-compatibility/2006">
              <mc:Choice xmlns:v="urn:schemas-microsoft-com:vml" Requires="v">
                <p:oleObj spid="_x0000_s21679" name="Equation" r:id="rId21" imgW="127000" imgH="177800" progId="Equation.DSMT4">
                  <p:embed/>
                </p:oleObj>
              </mc:Choice>
              <mc:Fallback>
                <p:oleObj name="Equation" r:id="rId21" imgW="127000" imgH="177800" progId="Equation.DSMT4">
                  <p:embed/>
                  <p:pic>
                    <p:nvPicPr>
                      <p:cNvPr id="68" name="Object 67"/>
                      <p:cNvPicPr/>
                      <p:nvPr/>
                    </p:nvPicPr>
                    <p:blipFill>
                      <a:blip r:embed="rId22"/>
                      <a:stretch>
                        <a:fillRect/>
                      </a:stretch>
                    </p:blipFill>
                    <p:spPr>
                      <a:xfrm>
                        <a:off x="3379133" y="1798033"/>
                        <a:ext cx="212725" cy="298450"/>
                      </a:xfrm>
                      <a:prstGeom prst="rect">
                        <a:avLst/>
                      </a:prstGeom>
                    </p:spPr>
                  </p:pic>
                </p:oleObj>
              </mc:Fallback>
            </mc:AlternateContent>
          </a:graphicData>
        </a:graphic>
      </p:graphicFrame>
      <p:graphicFrame>
        <p:nvGraphicFramePr>
          <p:cNvPr id="69" name="Object 68"/>
          <p:cNvGraphicFramePr>
            <a:graphicFrameLocks noChangeAspect="1"/>
          </p:cNvGraphicFramePr>
          <p:nvPr/>
        </p:nvGraphicFramePr>
        <p:xfrm>
          <a:off x="4117118" y="2110093"/>
          <a:ext cx="255588" cy="339725"/>
        </p:xfrm>
        <a:graphic>
          <a:graphicData uri="http://schemas.openxmlformats.org/presentationml/2006/ole">
            <mc:AlternateContent xmlns:mc="http://schemas.openxmlformats.org/markup-compatibility/2006">
              <mc:Choice xmlns:v="urn:schemas-microsoft-com:vml" Requires="v">
                <p:oleObj spid="_x0000_s21680" name="Equation" r:id="rId23" imgW="152400" imgH="203200" progId="Equation.DSMT4">
                  <p:embed/>
                </p:oleObj>
              </mc:Choice>
              <mc:Fallback>
                <p:oleObj name="Equation" r:id="rId23" imgW="152400" imgH="203200" progId="Equation.DSMT4">
                  <p:embed/>
                  <p:pic>
                    <p:nvPicPr>
                      <p:cNvPr id="69" name="Object 68"/>
                      <p:cNvPicPr/>
                      <p:nvPr/>
                    </p:nvPicPr>
                    <p:blipFill>
                      <a:blip r:embed="rId24"/>
                      <a:stretch>
                        <a:fillRect/>
                      </a:stretch>
                    </p:blipFill>
                    <p:spPr>
                      <a:xfrm>
                        <a:off x="4117118" y="2110093"/>
                        <a:ext cx="255588" cy="339725"/>
                      </a:xfrm>
                      <a:prstGeom prst="rect">
                        <a:avLst/>
                      </a:prstGeom>
                    </p:spPr>
                  </p:pic>
                </p:oleObj>
              </mc:Fallback>
            </mc:AlternateContent>
          </a:graphicData>
        </a:graphic>
      </p:graphicFrame>
      <p:cxnSp>
        <p:nvCxnSpPr>
          <p:cNvPr id="78" name="Straight Arrow Connector 77"/>
          <p:cNvCxnSpPr/>
          <p:nvPr/>
        </p:nvCxnSpPr>
        <p:spPr>
          <a:xfrm flipV="1">
            <a:off x="1702672" y="3807805"/>
            <a:ext cx="443807" cy="583220"/>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p:nvPr/>
        </p:nvCxnSpPr>
        <p:spPr>
          <a:xfrm>
            <a:off x="1523593" y="4683373"/>
            <a:ext cx="0" cy="1387227"/>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0" y="0"/>
            <a:ext cx="9144000"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9009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76" grpId="0" animBg="1"/>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8542337" y="6372810"/>
            <a:ext cx="444499" cy="276999"/>
          </a:xfrm>
          <a:prstGeom prst="rect">
            <a:avLst/>
          </a:prstGeom>
          <a:noFill/>
        </p:spPr>
        <p:txBody>
          <a:bodyPr wrap="square" rtlCol="0">
            <a:spAutoFit/>
          </a:bodyPr>
          <a:lstStyle/>
          <a:p>
            <a:r>
              <a:rPr lang="en-US" sz="1200" dirty="0">
                <a:latin typeface="Times New Roman"/>
                <a:cs typeface="Times New Roman"/>
              </a:rPr>
              <a:t>50.)</a:t>
            </a:r>
          </a:p>
        </p:txBody>
      </p:sp>
      <p:sp>
        <p:nvSpPr>
          <p:cNvPr id="33" name="TextBox 32"/>
          <p:cNvSpPr txBox="1"/>
          <p:nvPr/>
        </p:nvSpPr>
        <p:spPr>
          <a:xfrm>
            <a:off x="569724" y="842426"/>
            <a:ext cx="715232" cy="400110"/>
          </a:xfrm>
          <a:prstGeom prst="rect">
            <a:avLst/>
          </a:prstGeom>
          <a:noFill/>
          <a:ln>
            <a:noFill/>
          </a:ln>
        </p:spPr>
        <p:txBody>
          <a:bodyPr wrap="square" rtlCol="0">
            <a:spAutoFit/>
          </a:bodyPr>
          <a:lstStyle/>
          <a:p>
            <a:r>
              <a:rPr lang="en-US" sz="2000" dirty="0" err="1">
                <a:solidFill>
                  <a:srgbClr val="000000"/>
                </a:solidFill>
                <a:latin typeface="Times New Roman"/>
                <a:cs typeface="Times New Roman"/>
              </a:rPr>
              <a:t>f.b.d</a:t>
            </a:r>
            <a:r>
              <a:rPr lang="en-US" sz="2000" dirty="0">
                <a:solidFill>
                  <a:srgbClr val="000000"/>
                </a:solidFill>
                <a:latin typeface="Times New Roman"/>
                <a:cs typeface="Times New Roman"/>
              </a:rPr>
              <a:t>. </a:t>
            </a:r>
          </a:p>
        </p:txBody>
      </p:sp>
      <p:graphicFrame>
        <p:nvGraphicFramePr>
          <p:cNvPr id="79" name="Object 78"/>
          <p:cNvGraphicFramePr>
            <a:graphicFrameLocks noChangeAspect="1"/>
          </p:cNvGraphicFramePr>
          <p:nvPr/>
        </p:nvGraphicFramePr>
        <p:xfrm>
          <a:off x="2086087" y="1295737"/>
          <a:ext cx="233363" cy="255587"/>
        </p:xfrm>
        <a:graphic>
          <a:graphicData uri="http://schemas.openxmlformats.org/presentationml/2006/ole">
            <mc:AlternateContent xmlns:mc="http://schemas.openxmlformats.org/markup-compatibility/2006">
              <mc:Choice xmlns:v="urn:schemas-microsoft-com:vml" Requires="v">
                <p:oleObj spid="_x0000_s22739" name="Equation" r:id="rId3" imgW="139700" imgH="152400" progId="Equation.DSMT4">
                  <p:embed/>
                </p:oleObj>
              </mc:Choice>
              <mc:Fallback>
                <p:oleObj name="Equation" r:id="rId3" imgW="139700" imgH="152400" progId="Equation.DSMT4">
                  <p:embed/>
                  <p:pic>
                    <p:nvPicPr>
                      <p:cNvPr id="79" name="Object 78"/>
                      <p:cNvPicPr/>
                      <p:nvPr/>
                    </p:nvPicPr>
                    <p:blipFill>
                      <a:blip r:embed="rId4"/>
                      <a:stretch>
                        <a:fillRect/>
                      </a:stretch>
                    </p:blipFill>
                    <p:spPr>
                      <a:xfrm>
                        <a:off x="2086087" y="1295737"/>
                        <a:ext cx="233363" cy="255587"/>
                      </a:xfrm>
                      <a:prstGeom prst="rect">
                        <a:avLst/>
                      </a:prstGeom>
                    </p:spPr>
                  </p:pic>
                </p:oleObj>
              </mc:Fallback>
            </mc:AlternateContent>
          </a:graphicData>
        </a:graphic>
      </p:graphicFrame>
      <p:sp>
        <p:nvSpPr>
          <p:cNvPr id="76" name="Rectangle 75"/>
          <p:cNvSpPr/>
          <p:nvPr/>
        </p:nvSpPr>
        <p:spPr>
          <a:xfrm rot="18419003">
            <a:off x="1640590" y="1899457"/>
            <a:ext cx="533400" cy="520700"/>
          </a:xfrm>
          <a:prstGeom prst="rect">
            <a:avLst/>
          </a:prstGeom>
          <a:solidFill>
            <a:srgbClr val="FF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0" name="Straight Connector 79"/>
          <p:cNvCxnSpPr/>
          <p:nvPr/>
        </p:nvCxnSpPr>
        <p:spPr>
          <a:xfrm flipV="1">
            <a:off x="927440" y="842427"/>
            <a:ext cx="1969874" cy="2591672"/>
          </a:xfrm>
          <a:prstGeom prst="line">
            <a:avLst/>
          </a:prstGeom>
          <a:ln w="9525" cmpd="sng">
            <a:solidFill>
              <a:srgbClr val="00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rot="18419003" flipV="1">
            <a:off x="1924936" y="1141990"/>
            <a:ext cx="12700" cy="2079725"/>
          </a:xfrm>
          <a:prstGeom prst="line">
            <a:avLst/>
          </a:prstGeom>
          <a:ln w="9525" cmpd="sng">
            <a:solidFill>
              <a:srgbClr val="000000"/>
            </a:solidFill>
            <a:prstDash val="lgDash"/>
          </a:ln>
          <a:effectLst/>
        </p:spPr>
        <p:style>
          <a:lnRef idx="2">
            <a:schemeClr val="accent1"/>
          </a:lnRef>
          <a:fillRef idx="0">
            <a:schemeClr val="accent1"/>
          </a:fillRef>
          <a:effectRef idx="1">
            <a:schemeClr val="accent1"/>
          </a:effectRef>
          <a:fontRef idx="minor">
            <a:schemeClr val="tx1"/>
          </a:fontRef>
        </p:style>
      </p:cxnSp>
      <p:graphicFrame>
        <p:nvGraphicFramePr>
          <p:cNvPr id="82" name="Object 81"/>
          <p:cNvGraphicFramePr>
            <a:graphicFrameLocks noChangeAspect="1"/>
          </p:cNvGraphicFramePr>
          <p:nvPr/>
        </p:nvGraphicFramePr>
        <p:xfrm>
          <a:off x="2835184" y="876786"/>
          <a:ext cx="139700" cy="157163"/>
        </p:xfrm>
        <a:graphic>
          <a:graphicData uri="http://schemas.openxmlformats.org/presentationml/2006/ole">
            <mc:AlternateContent xmlns:mc="http://schemas.openxmlformats.org/markup-compatibility/2006">
              <mc:Choice xmlns:v="urn:schemas-microsoft-com:vml" Requires="v">
                <p:oleObj spid="_x0000_s22740" name="Equation" r:id="rId5" imgW="114300" imgH="127000" progId="Equation.DSMT4">
                  <p:embed/>
                </p:oleObj>
              </mc:Choice>
              <mc:Fallback>
                <p:oleObj name="Equation" r:id="rId5" imgW="114300" imgH="127000" progId="Equation.DSMT4">
                  <p:embed/>
                  <p:pic>
                    <p:nvPicPr>
                      <p:cNvPr id="82" name="Object 81"/>
                      <p:cNvPicPr/>
                      <p:nvPr/>
                    </p:nvPicPr>
                    <p:blipFill>
                      <a:blip r:embed="rId6"/>
                      <a:stretch>
                        <a:fillRect/>
                      </a:stretch>
                    </p:blipFill>
                    <p:spPr>
                      <a:xfrm>
                        <a:off x="2835184" y="876786"/>
                        <a:ext cx="139700" cy="157163"/>
                      </a:xfrm>
                      <a:prstGeom prst="rect">
                        <a:avLst/>
                      </a:prstGeom>
                    </p:spPr>
                  </p:pic>
                </p:oleObj>
              </mc:Fallback>
            </mc:AlternateContent>
          </a:graphicData>
        </a:graphic>
      </p:graphicFrame>
      <p:graphicFrame>
        <p:nvGraphicFramePr>
          <p:cNvPr id="83" name="Object 82"/>
          <p:cNvGraphicFramePr>
            <a:graphicFrameLocks noChangeAspect="1"/>
          </p:cNvGraphicFramePr>
          <p:nvPr/>
        </p:nvGraphicFramePr>
        <p:xfrm>
          <a:off x="902040" y="1499717"/>
          <a:ext cx="155575" cy="201612"/>
        </p:xfrm>
        <a:graphic>
          <a:graphicData uri="http://schemas.openxmlformats.org/presentationml/2006/ole">
            <mc:AlternateContent xmlns:mc="http://schemas.openxmlformats.org/markup-compatibility/2006">
              <mc:Choice xmlns:v="urn:schemas-microsoft-com:vml" Requires="v">
                <p:oleObj spid="_x0000_s22741" name="Equation" r:id="rId7" imgW="127000" imgH="165100" progId="Equation.DSMT4">
                  <p:embed/>
                </p:oleObj>
              </mc:Choice>
              <mc:Fallback>
                <p:oleObj name="Equation" r:id="rId7" imgW="127000" imgH="165100" progId="Equation.DSMT4">
                  <p:embed/>
                  <p:pic>
                    <p:nvPicPr>
                      <p:cNvPr id="83" name="Object 82"/>
                      <p:cNvPicPr/>
                      <p:nvPr/>
                    </p:nvPicPr>
                    <p:blipFill>
                      <a:blip r:embed="rId8"/>
                      <a:stretch>
                        <a:fillRect/>
                      </a:stretch>
                    </p:blipFill>
                    <p:spPr>
                      <a:xfrm>
                        <a:off x="902040" y="1499717"/>
                        <a:ext cx="155575" cy="201612"/>
                      </a:xfrm>
                      <a:prstGeom prst="rect">
                        <a:avLst/>
                      </a:prstGeom>
                    </p:spPr>
                  </p:pic>
                </p:oleObj>
              </mc:Fallback>
            </mc:AlternateContent>
          </a:graphicData>
        </a:graphic>
      </p:graphicFrame>
      <p:graphicFrame>
        <p:nvGraphicFramePr>
          <p:cNvPr id="84" name="Object 83"/>
          <p:cNvGraphicFramePr>
            <a:graphicFrameLocks noChangeAspect="1"/>
          </p:cNvGraphicFramePr>
          <p:nvPr/>
        </p:nvGraphicFramePr>
        <p:xfrm>
          <a:off x="2024943" y="3156287"/>
          <a:ext cx="403225" cy="277812"/>
        </p:xfrm>
        <a:graphic>
          <a:graphicData uri="http://schemas.openxmlformats.org/presentationml/2006/ole">
            <mc:AlternateContent xmlns:mc="http://schemas.openxmlformats.org/markup-compatibility/2006">
              <mc:Choice xmlns:v="urn:schemas-microsoft-com:vml" Requires="v">
                <p:oleObj spid="_x0000_s22742" name="Equation" r:id="rId9" imgW="241300" imgH="165100" progId="Equation.DSMT4">
                  <p:embed/>
                </p:oleObj>
              </mc:Choice>
              <mc:Fallback>
                <p:oleObj name="Equation" r:id="rId9" imgW="241300" imgH="165100" progId="Equation.DSMT4">
                  <p:embed/>
                  <p:pic>
                    <p:nvPicPr>
                      <p:cNvPr id="84" name="Object 83"/>
                      <p:cNvPicPr/>
                      <p:nvPr/>
                    </p:nvPicPr>
                    <p:blipFill>
                      <a:blip r:embed="rId10"/>
                      <a:stretch>
                        <a:fillRect/>
                      </a:stretch>
                    </p:blipFill>
                    <p:spPr>
                      <a:xfrm>
                        <a:off x="2024943" y="3156287"/>
                        <a:ext cx="403225" cy="277812"/>
                      </a:xfrm>
                      <a:prstGeom prst="rect">
                        <a:avLst/>
                      </a:prstGeom>
                    </p:spPr>
                  </p:pic>
                </p:oleObj>
              </mc:Fallback>
            </mc:AlternateContent>
          </a:graphicData>
        </a:graphic>
      </p:graphicFrame>
      <p:grpSp>
        <p:nvGrpSpPr>
          <p:cNvPr id="12" name="Group 11"/>
          <p:cNvGrpSpPr/>
          <p:nvPr/>
        </p:nvGrpSpPr>
        <p:grpSpPr>
          <a:xfrm>
            <a:off x="5332006" y="-2255201"/>
            <a:ext cx="5486390" cy="5432374"/>
            <a:chOff x="5105400" y="-2192629"/>
            <a:chExt cx="5486390" cy="5432374"/>
          </a:xfrm>
        </p:grpSpPr>
        <p:graphicFrame>
          <p:nvGraphicFramePr>
            <p:cNvPr id="24" name="Object 2"/>
            <p:cNvGraphicFramePr>
              <a:graphicFrameLocks noChangeAspect="1"/>
            </p:cNvGraphicFramePr>
            <p:nvPr/>
          </p:nvGraphicFramePr>
          <p:xfrm>
            <a:off x="7564007" y="1238373"/>
            <a:ext cx="215900" cy="304800"/>
          </p:xfrm>
          <a:graphic>
            <a:graphicData uri="http://schemas.openxmlformats.org/presentationml/2006/ole">
              <mc:AlternateContent xmlns:mc="http://schemas.openxmlformats.org/markup-compatibility/2006">
                <mc:Choice xmlns:v="urn:schemas-microsoft-com:vml" Requires="v">
                  <p:oleObj spid="_x0000_s22743" name="Equation" r:id="rId11" imgW="127000" imgH="177800" progId="Equation.DSMT4">
                    <p:embed/>
                  </p:oleObj>
                </mc:Choice>
                <mc:Fallback>
                  <p:oleObj name="Equation" r:id="rId11" imgW="127000" imgH="177800" progId="Equation.DSMT4">
                    <p:embed/>
                    <p:pic>
                      <p:nvPicPr>
                        <p:cNvPr id="24" name="Object 2"/>
                        <p:cNvPicPr>
                          <a:picLocks noChangeAspect="1" noChangeArrowheads="1"/>
                        </p:cNvPicPr>
                        <p:nvPr/>
                      </p:nvPicPr>
                      <p:blipFill>
                        <a:blip r:embed="rId12"/>
                        <a:srcRect/>
                        <a:stretch>
                          <a:fillRect/>
                        </a:stretch>
                      </p:blipFill>
                      <p:spPr bwMode="auto">
                        <a:xfrm>
                          <a:off x="7564007" y="1238373"/>
                          <a:ext cx="215900" cy="304800"/>
                        </a:xfrm>
                        <a:prstGeom prst="rect">
                          <a:avLst/>
                        </a:prstGeom>
                        <a:noFill/>
                        <a:ln>
                          <a:noFill/>
                        </a:ln>
                      </p:spPr>
                    </p:pic>
                  </p:oleObj>
                </mc:Fallback>
              </mc:AlternateContent>
            </a:graphicData>
          </a:graphic>
        </p:graphicFrame>
        <p:graphicFrame>
          <p:nvGraphicFramePr>
            <p:cNvPr id="104" name="Object 103"/>
            <p:cNvGraphicFramePr>
              <a:graphicFrameLocks noChangeAspect="1"/>
            </p:cNvGraphicFramePr>
            <p:nvPr/>
          </p:nvGraphicFramePr>
          <p:xfrm>
            <a:off x="6893037" y="1193889"/>
            <a:ext cx="244475" cy="269875"/>
          </p:xfrm>
          <a:graphic>
            <a:graphicData uri="http://schemas.openxmlformats.org/presentationml/2006/ole">
              <mc:AlternateContent xmlns:mc="http://schemas.openxmlformats.org/markup-compatibility/2006">
                <mc:Choice xmlns:v="urn:schemas-microsoft-com:vml" Requires="v">
                  <p:oleObj spid="_x0000_s22744" name="Equation" r:id="rId13" imgW="139700" imgH="152400" progId="Equation.DSMT4">
                    <p:embed/>
                  </p:oleObj>
                </mc:Choice>
                <mc:Fallback>
                  <p:oleObj name="Equation" r:id="rId13" imgW="139700" imgH="152400" progId="Equation.DSMT4">
                    <p:embed/>
                    <p:pic>
                      <p:nvPicPr>
                        <p:cNvPr id="104" name="Object 103"/>
                        <p:cNvPicPr/>
                        <p:nvPr/>
                      </p:nvPicPr>
                      <p:blipFill>
                        <a:blip r:embed="rId14"/>
                        <a:stretch>
                          <a:fillRect/>
                        </a:stretch>
                      </p:blipFill>
                      <p:spPr>
                        <a:xfrm>
                          <a:off x="6893037" y="1193889"/>
                          <a:ext cx="244475" cy="269875"/>
                        </a:xfrm>
                        <a:prstGeom prst="rect">
                          <a:avLst/>
                        </a:prstGeom>
                      </p:spPr>
                    </p:pic>
                  </p:oleObj>
                </mc:Fallback>
              </mc:AlternateContent>
            </a:graphicData>
          </a:graphic>
        </p:graphicFrame>
        <p:graphicFrame>
          <p:nvGraphicFramePr>
            <p:cNvPr id="105" name="Object 104"/>
            <p:cNvGraphicFramePr>
              <a:graphicFrameLocks noChangeAspect="1"/>
            </p:cNvGraphicFramePr>
            <p:nvPr/>
          </p:nvGraphicFramePr>
          <p:xfrm>
            <a:off x="5797022" y="2578610"/>
            <a:ext cx="288925" cy="225425"/>
          </p:xfrm>
          <a:graphic>
            <a:graphicData uri="http://schemas.openxmlformats.org/presentationml/2006/ole">
              <mc:AlternateContent xmlns:mc="http://schemas.openxmlformats.org/markup-compatibility/2006">
                <mc:Choice xmlns:v="urn:schemas-microsoft-com:vml" Requires="v">
                  <p:oleObj spid="_x0000_s22745" name="Equation" r:id="rId15" imgW="165100" imgH="127000" progId="Equation.DSMT4">
                    <p:embed/>
                  </p:oleObj>
                </mc:Choice>
                <mc:Fallback>
                  <p:oleObj name="Equation" r:id="rId15" imgW="165100" imgH="127000" progId="Equation.DSMT4">
                    <p:embed/>
                    <p:pic>
                      <p:nvPicPr>
                        <p:cNvPr id="105" name="Object 104"/>
                        <p:cNvPicPr/>
                        <p:nvPr/>
                      </p:nvPicPr>
                      <p:blipFill>
                        <a:blip r:embed="rId16"/>
                        <a:stretch>
                          <a:fillRect/>
                        </a:stretch>
                      </p:blipFill>
                      <p:spPr>
                        <a:xfrm>
                          <a:off x="5797022" y="2578610"/>
                          <a:ext cx="288925" cy="225425"/>
                        </a:xfrm>
                        <a:prstGeom prst="rect">
                          <a:avLst/>
                        </a:prstGeom>
                      </p:spPr>
                    </p:pic>
                  </p:oleObj>
                </mc:Fallback>
              </mc:AlternateContent>
            </a:graphicData>
          </a:graphic>
        </p:graphicFrame>
        <p:graphicFrame>
          <p:nvGraphicFramePr>
            <p:cNvPr id="107" name="Object 106"/>
            <p:cNvGraphicFramePr>
              <a:graphicFrameLocks noChangeAspect="1"/>
            </p:cNvGraphicFramePr>
            <p:nvPr/>
          </p:nvGraphicFramePr>
          <p:xfrm>
            <a:off x="5388934" y="2218247"/>
            <a:ext cx="266700" cy="360363"/>
          </p:xfrm>
          <a:graphic>
            <a:graphicData uri="http://schemas.openxmlformats.org/presentationml/2006/ole">
              <mc:AlternateContent xmlns:mc="http://schemas.openxmlformats.org/markup-compatibility/2006">
                <mc:Choice xmlns:v="urn:schemas-microsoft-com:vml" Requires="v">
                  <p:oleObj spid="_x0000_s22746" name="Equation" r:id="rId17" imgW="152400" imgH="203200" progId="Equation.DSMT4">
                    <p:embed/>
                  </p:oleObj>
                </mc:Choice>
                <mc:Fallback>
                  <p:oleObj name="Equation" r:id="rId17" imgW="152400" imgH="203200" progId="Equation.DSMT4">
                    <p:embed/>
                    <p:pic>
                      <p:nvPicPr>
                        <p:cNvPr id="107" name="Object 106"/>
                        <p:cNvPicPr/>
                        <p:nvPr/>
                      </p:nvPicPr>
                      <p:blipFill>
                        <a:blip r:embed="rId18"/>
                        <a:stretch>
                          <a:fillRect/>
                        </a:stretch>
                      </p:blipFill>
                      <p:spPr>
                        <a:xfrm>
                          <a:off x="5388934" y="2218247"/>
                          <a:ext cx="266700" cy="360363"/>
                        </a:xfrm>
                        <a:prstGeom prst="rect">
                          <a:avLst/>
                        </a:prstGeom>
                      </p:spPr>
                    </p:pic>
                  </p:oleObj>
                </mc:Fallback>
              </mc:AlternateContent>
            </a:graphicData>
          </a:graphic>
        </p:graphicFrame>
        <p:grpSp>
          <p:nvGrpSpPr>
            <p:cNvPr id="4" name="Group 3"/>
            <p:cNvGrpSpPr/>
            <p:nvPr/>
          </p:nvGrpSpPr>
          <p:grpSpPr>
            <a:xfrm>
              <a:off x="5894776" y="333610"/>
              <a:ext cx="4188250" cy="220927"/>
              <a:chOff x="6515100" y="495300"/>
              <a:chExt cx="2908300" cy="152400"/>
            </a:xfrm>
          </p:grpSpPr>
          <p:cxnSp>
            <p:nvCxnSpPr>
              <p:cNvPr id="23" name="Straight Connector 22"/>
              <p:cNvCxnSpPr/>
              <p:nvPr/>
            </p:nvCxnSpPr>
            <p:spPr>
              <a:xfrm>
                <a:off x="6515100" y="647700"/>
                <a:ext cx="2895600"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flipV="1">
                <a:off x="6667500" y="495300"/>
                <a:ext cx="215900" cy="152400"/>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flipV="1">
                <a:off x="6921500" y="495300"/>
                <a:ext cx="215900" cy="152400"/>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flipV="1">
                <a:off x="7175500" y="495300"/>
                <a:ext cx="215900" cy="152400"/>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flipV="1">
                <a:off x="7429500" y="495300"/>
                <a:ext cx="215900" cy="152400"/>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flipV="1">
                <a:off x="7683500" y="495300"/>
                <a:ext cx="215900" cy="152400"/>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flipV="1">
                <a:off x="7937500" y="495300"/>
                <a:ext cx="215900" cy="152400"/>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8191500" y="495300"/>
                <a:ext cx="215900" cy="152400"/>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flipV="1">
                <a:off x="8445500" y="495300"/>
                <a:ext cx="215900" cy="152400"/>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flipV="1">
                <a:off x="8699500" y="495300"/>
                <a:ext cx="215900" cy="152400"/>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flipV="1">
                <a:off x="8953500" y="495300"/>
                <a:ext cx="215900" cy="152400"/>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flipV="1">
                <a:off x="9207500" y="495300"/>
                <a:ext cx="215900" cy="152400"/>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50" name="Oval 49"/>
            <p:cNvSpPr/>
            <p:nvPr/>
          </p:nvSpPr>
          <p:spPr>
            <a:xfrm>
              <a:off x="5195212" y="-2192629"/>
              <a:ext cx="5396578" cy="5432374"/>
            </a:xfrm>
            <a:prstGeom prst="ellipse">
              <a:avLst/>
            </a:prstGeom>
            <a:noFill/>
            <a:ln w="12700" cmpd="sng">
              <a:solidFill>
                <a:schemeClr val="tx1"/>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Line 20"/>
            <p:cNvSpPr>
              <a:spLocks noChangeShapeType="1"/>
            </p:cNvSpPr>
            <p:nvPr/>
          </p:nvSpPr>
          <p:spPr bwMode="auto">
            <a:xfrm rot="10800000">
              <a:off x="5306794" y="2062519"/>
              <a:ext cx="883654" cy="579591"/>
            </a:xfrm>
            <a:prstGeom prst="line">
              <a:avLst/>
            </a:prstGeom>
            <a:noFill/>
            <a:ln w="28575" cmpd="sng">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109" name="Group 108"/>
            <p:cNvGrpSpPr/>
            <p:nvPr/>
          </p:nvGrpSpPr>
          <p:grpSpPr>
            <a:xfrm rot="18231652" flipV="1">
              <a:off x="5775981" y="1655682"/>
              <a:ext cx="2687112" cy="65855"/>
              <a:chOff x="5676900" y="1581140"/>
              <a:chExt cx="647700" cy="47645"/>
            </a:xfrm>
          </p:grpSpPr>
          <p:sp>
            <p:nvSpPr>
              <p:cNvPr id="111" name="Rectangle 110"/>
              <p:cNvSpPr/>
              <p:nvPr/>
            </p:nvSpPr>
            <p:spPr>
              <a:xfrm>
                <a:off x="5676900" y="1583066"/>
                <a:ext cx="647700" cy="45719"/>
              </a:xfrm>
              <a:prstGeom prst="rect">
                <a:avLst/>
              </a:prstGeom>
              <a:solidFill>
                <a:schemeClr val="accent6"/>
              </a:solidFill>
              <a:ln w="127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Freeform 111"/>
              <p:cNvSpPr/>
              <p:nvPr/>
            </p:nvSpPr>
            <p:spPr>
              <a:xfrm>
                <a:off x="5676900" y="1581150"/>
                <a:ext cx="63500" cy="41275"/>
              </a:xfrm>
              <a:custGeom>
                <a:avLst/>
                <a:gdLst>
                  <a:gd name="connsiteX0" fmla="*/ 0 w 63500"/>
                  <a:gd name="connsiteY0" fmla="*/ 0 h 41275"/>
                  <a:gd name="connsiteX1" fmla="*/ 63500 w 63500"/>
                  <a:gd name="connsiteY1" fmla="*/ 41275 h 41275"/>
                  <a:gd name="connsiteX2" fmla="*/ 63500 w 63500"/>
                  <a:gd name="connsiteY2" fmla="*/ 41275 h 41275"/>
                </a:gdLst>
                <a:ahLst/>
                <a:cxnLst>
                  <a:cxn ang="0">
                    <a:pos x="connsiteX0" y="connsiteY0"/>
                  </a:cxn>
                  <a:cxn ang="0">
                    <a:pos x="connsiteX1" y="connsiteY1"/>
                  </a:cxn>
                  <a:cxn ang="0">
                    <a:pos x="connsiteX2" y="connsiteY2"/>
                  </a:cxn>
                </a:cxnLst>
                <a:rect l="l" t="t" r="r" b="b"/>
                <a:pathLst>
                  <a:path w="63500" h="41275">
                    <a:moveTo>
                      <a:pt x="0" y="0"/>
                    </a:moveTo>
                    <a:lnTo>
                      <a:pt x="63500" y="41275"/>
                    </a:lnTo>
                    <a:lnTo>
                      <a:pt x="63500" y="41275"/>
                    </a:lnTo>
                  </a:path>
                </a:pathLst>
              </a:custGeom>
              <a:ln w="1270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3" name="Freeform 112"/>
              <p:cNvSpPr/>
              <p:nvPr/>
            </p:nvSpPr>
            <p:spPr>
              <a:xfrm>
                <a:off x="5734050" y="1581149"/>
                <a:ext cx="63500" cy="41275"/>
              </a:xfrm>
              <a:custGeom>
                <a:avLst/>
                <a:gdLst>
                  <a:gd name="connsiteX0" fmla="*/ 0 w 63500"/>
                  <a:gd name="connsiteY0" fmla="*/ 0 h 41275"/>
                  <a:gd name="connsiteX1" fmla="*/ 63500 w 63500"/>
                  <a:gd name="connsiteY1" fmla="*/ 41275 h 41275"/>
                  <a:gd name="connsiteX2" fmla="*/ 63500 w 63500"/>
                  <a:gd name="connsiteY2" fmla="*/ 41275 h 41275"/>
                </a:gdLst>
                <a:ahLst/>
                <a:cxnLst>
                  <a:cxn ang="0">
                    <a:pos x="connsiteX0" y="connsiteY0"/>
                  </a:cxn>
                  <a:cxn ang="0">
                    <a:pos x="connsiteX1" y="connsiteY1"/>
                  </a:cxn>
                  <a:cxn ang="0">
                    <a:pos x="connsiteX2" y="connsiteY2"/>
                  </a:cxn>
                </a:cxnLst>
                <a:rect l="l" t="t" r="r" b="b"/>
                <a:pathLst>
                  <a:path w="63500" h="41275">
                    <a:moveTo>
                      <a:pt x="0" y="0"/>
                    </a:moveTo>
                    <a:lnTo>
                      <a:pt x="63500" y="41275"/>
                    </a:lnTo>
                    <a:lnTo>
                      <a:pt x="63500" y="41275"/>
                    </a:lnTo>
                  </a:path>
                </a:pathLst>
              </a:custGeom>
              <a:ln w="1270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4" name="Freeform 113"/>
              <p:cNvSpPr/>
              <p:nvPr/>
            </p:nvSpPr>
            <p:spPr>
              <a:xfrm>
                <a:off x="5791200" y="1581148"/>
                <a:ext cx="63500" cy="41275"/>
              </a:xfrm>
              <a:custGeom>
                <a:avLst/>
                <a:gdLst>
                  <a:gd name="connsiteX0" fmla="*/ 0 w 63500"/>
                  <a:gd name="connsiteY0" fmla="*/ 0 h 41275"/>
                  <a:gd name="connsiteX1" fmla="*/ 63500 w 63500"/>
                  <a:gd name="connsiteY1" fmla="*/ 41275 h 41275"/>
                  <a:gd name="connsiteX2" fmla="*/ 63500 w 63500"/>
                  <a:gd name="connsiteY2" fmla="*/ 41275 h 41275"/>
                </a:gdLst>
                <a:ahLst/>
                <a:cxnLst>
                  <a:cxn ang="0">
                    <a:pos x="connsiteX0" y="connsiteY0"/>
                  </a:cxn>
                  <a:cxn ang="0">
                    <a:pos x="connsiteX1" y="connsiteY1"/>
                  </a:cxn>
                  <a:cxn ang="0">
                    <a:pos x="connsiteX2" y="connsiteY2"/>
                  </a:cxn>
                </a:cxnLst>
                <a:rect l="l" t="t" r="r" b="b"/>
                <a:pathLst>
                  <a:path w="63500" h="41275">
                    <a:moveTo>
                      <a:pt x="0" y="0"/>
                    </a:moveTo>
                    <a:lnTo>
                      <a:pt x="63500" y="41275"/>
                    </a:lnTo>
                    <a:lnTo>
                      <a:pt x="63500" y="41275"/>
                    </a:lnTo>
                  </a:path>
                </a:pathLst>
              </a:custGeom>
              <a:ln w="1270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5" name="Freeform 114"/>
              <p:cNvSpPr/>
              <p:nvPr/>
            </p:nvSpPr>
            <p:spPr>
              <a:xfrm>
                <a:off x="5848350" y="1581147"/>
                <a:ext cx="63500" cy="41275"/>
              </a:xfrm>
              <a:custGeom>
                <a:avLst/>
                <a:gdLst>
                  <a:gd name="connsiteX0" fmla="*/ 0 w 63500"/>
                  <a:gd name="connsiteY0" fmla="*/ 0 h 41275"/>
                  <a:gd name="connsiteX1" fmla="*/ 63500 w 63500"/>
                  <a:gd name="connsiteY1" fmla="*/ 41275 h 41275"/>
                  <a:gd name="connsiteX2" fmla="*/ 63500 w 63500"/>
                  <a:gd name="connsiteY2" fmla="*/ 41275 h 41275"/>
                </a:gdLst>
                <a:ahLst/>
                <a:cxnLst>
                  <a:cxn ang="0">
                    <a:pos x="connsiteX0" y="connsiteY0"/>
                  </a:cxn>
                  <a:cxn ang="0">
                    <a:pos x="connsiteX1" y="connsiteY1"/>
                  </a:cxn>
                  <a:cxn ang="0">
                    <a:pos x="connsiteX2" y="connsiteY2"/>
                  </a:cxn>
                </a:cxnLst>
                <a:rect l="l" t="t" r="r" b="b"/>
                <a:pathLst>
                  <a:path w="63500" h="41275">
                    <a:moveTo>
                      <a:pt x="0" y="0"/>
                    </a:moveTo>
                    <a:lnTo>
                      <a:pt x="63500" y="41275"/>
                    </a:lnTo>
                    <a:lnTo>
                      <a:pt x="63500" y="41275"/>
                    </a:lnTo>
                  </a:path>
                </a:pathLst>
              </a:custGeom>
              <a:ln w="1270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6" name="Freeform 115"/>
              <p:cNvSpPr/>
              <p:nvPr/>
            </p:nvSpPr>
            <p:spPr>
              <a:xfrm>
                <a:off x="5905500" y="1581146"/>
                <a:ext cx="63500" cy="41275"/>
              </a:xfrm>
              <a:custGeom>
                <a:avLst/>
                <a:gdLst>
                  <a:gd name="connsiteX0" fmla="*/ 0 w 63500"/>
                  <a:gd name="connsiteY0" fmla="*/ 0 h 41275"/>
                  <a:gd name="connsiteX1" fmla="*/ 63500 w 63500"/>
                  <a:gd name="connsiteY1" fmla="*/ 41275 h 41275"/>
                  <a:gd name="connsiteX2" fmla="*/ 63500 w 63500"/>
                  <a:gd name="connsiteY2" fmla="*/ 41275 h 41275"/>
                </a:gdLst>
                <a:ahLst/>
                <a:cxnLst>
                  <a:cxn ang="0">
                    <a:pos x="connsiteX0" y="connsiteY0"/>
                  </a:cxn>
                  <a:cxn ang="0">
                    <a:pos x="connsiteX1" y="connsiteY1"/>
                  </a:cxn>
                  <a:cxn ang="0">
                    <a:pos x="connsiteX2" y="connsiteY2"/>
                  </a:cxn>
                </a:cxnLst>
                <a:rect l="l" t="t" r="r" b="b"/>
                <a:pathLst>
                  <a:path w="63500" h="41275">
                    <a:moveTo>
                      <a:pt x="0" y="0"/>
                    </a:moveTo>
                    <a:lnTo>
                      <a:pt x="63500" y="41275"/>
                    </a:lnTo>
                    <a:lnTo>
                      <a:pt x="63500" y="41275"/>
                    </a:lnTo>
                  </a:path>
                </a:pathLst>
              </a:custGeom>
              <a:ln w="1270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7" name="Freeform 116"/>
              <p:cNvSpPr/>
              <p:nvPr/>
            </p:nvSpPr>
            <p:spPr>
              <a:xfrm>
                <a:off x="5962650" y="1581145"/>
                <a:ext cx="63500" cy="41275"/>
              </a:xfrm>
              <a:custGeom>
                <a:avLst/>
                <a:gdLst>
                  <a:gd name="connsiteX0" fmla="*/ 0 w 63500"/>
                  <a:gd name="connsiteY0" fmla="*/ 0 h 41275"/>
                  <a:gd name="connsiteX1" fmla="*/ 63500 w 63500"/>
                  <a:gd name="connsiteY1" fmla="*/ 41275 h 41275"/>
                  <a:gd name="connsiteX2" fmla="*/ 63500 w 63500"/>
                  <a:gd name="connsiteY2" fmla="*/ 41275 h 41275"/>
                </a:gdLst>
                <a:ahLst/>
                <a:cxnLst>
                  <a:cxn ang="0">
                    <a:pos x="connsiteX0" y="connsiteY0"/>
                  </a:cxn>
                  <a:cxn ang="0">
                    <a:pos x="connsiteX1" y="connsiteY1"/>
                  </a:cxn>
                  <a:cxn ang="0">
                    <a:pos x="connsiteX2" y="connsiteY2"/>
                  </a:cxn>
                </a:cxnLst>
                <a:rect l="l" t="t" r="r" b="b"/>
                <a:pathLst>
                  <a:path w="63500" h="41275">
                    <a:moveTo>
                      <a:pt x="0" y="0"/>
                    </a:moveTo>
                    <a:lnTo>
                      <a:pt x="63500" y="41275"/>
                    </a:lnTo>
                    <a:lnTo>
                      <a:pt x="63500" y="41275"/>
                    </a:lnTo>
                  </a:path>
                </a:pathLst>
              </a:custGeom>
              <a:ln w="1270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8" name="Freeform 117"/>
              <p:cNvSpPr/>
              <p:nvPr/>
            </p:nvSpPr>
            <p:spPr>
              <a:xfrm>
                <a:off x="6019800" y="1581144"/>
                <a:ext cx="63500" cy="41275"/>
              </a:xfrm>
              <a:custGeom>
                <a:avLst/>
                <a:gdLst>
                  <a:gd name="connsiteX0" fmla="*/ 0 w 63500"/>
                  <a:gd name="connsiteY0" fmla="*/ 0 h 41275"/>
                  <a:gd name="connsiteX1" fmla="*/ 63500 w 63500"/>
                  <a:gd name="connsiteY1" fmla="*/ 41275 h 41275"/>
                  <a:gd name="connsiteX2" fmla="*/ 63500 w 63500"/>
                  <a:gd name="connsiteY2" fmla="*/ 41275 h 41275"/>
                </a:gdLst>
                <a:ahLst/>
                <a:cxnLst>
                  <a:cxn ang="0">
                    <a:pos x="connsiteX0" y="connsiteY0"/>
                  </a:cxn>
                  <a:cxn ang="0">
                    <a:pos x="connsiteX1" y="connsiteY1"/>
                  </a:cxn>
                  <a:cxn ang="0">
                    <a:pos x="connsiteX2" y="connsiteY2"/>
                  </a:cxn>
                </a:cxnLst>
                <a:rect l="l" t="t" r="r" b="b"/>
                <a:pathLst>
                  <a:path w="63500" h="41275">
                    <a:moveTo>
                      <a:pt x="0" y="0"/>
                    </a:moveTo>
                    <a:lnTo>
                      <a:pt x="63500" y="41275"/>
                    </a:lnTo>
                    <a:lnTo>
                      <a:pt x="63500" y="41275"/>
                    </a:lnTo>
                  </a:path>
                </a:pathLst>
              </a:custGeom>
              <a:ln w="1270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9" name="Freeform 118"/>
              <p:cNvSpPr/>
              <p:nvPr/>
            </p:nvSpPr>
            <p:spPr>
              <a:xfrm>
                <a:off x="6076950" y="1581143"/>
                <a:ext cx="63500" cy="41275"/>
              </a:xfrm>
              <a:custGeom>
                <a:avLst/>
                <a:gdLst>
                  <a:gd name="connsiteX0" fmla="*/ 0 w 63500"/>
                  <a:gd name="connsiteY0" fmla="*/ 0 h 41275"/>
                  <a:gd name="connsiteX1" fmla="*/ 63500 w 63500"/>
                  <a:gd name="connsiteY1" fmla="*/ 41275 h 41275"/>
                  <a:gd name="connsiteX2" fmla="*/ 63500 w 63500"/>
                  <a:gd name="connsiteY2" fmla="*/ 41275 h 41275"/>
                </a:gdLst>
                <a:ahLst/>
                <a:cxnLst>
                  <a:cxn ang="0">
                    <a:pos x="connsiteX0" y="connsiteY0"/>
                  </a:cxn>
                  <a:cxn ang="0">
                    <a:pos x="connsiteX1" y="connsiteY1"/>
                  </a:cxn>
                  <a:cxn ang="0">
                    <a:pos x="connsiteX2" y="connsiteY2"/>
                  </a:cxn>
                </a:cxnLst>
                <a:rect l="l" t="t" r="r" b="b"/>
                <a:pathLst>
                  <a:path w="63500" h="41275">
                    <a:moveTo>
                      <a:pt x="0" y="0"/>
                    </a:moveTo>
                    <a:lnTo>
                      <a:pt x="63500" y="41275"/>
                    </a:lnTo>
                    <a:lnTo>
                      <a:pt x="63500" y="41275"/>
                    </a:lnTo>
                  </a:path>
                </a:pathLst>
              </a:custGeom>
              <a:ln w="1270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0" name="Freeform 119"/>
              <p:cNvSpPr/>
              <p:nvPr/>
            </p:nvSpPr>
            <p:spPr>
              <a:xfrm>
                <a:off x="6134100" y="1581142"/>
                <a:ext cx="63500" cy="41275"/>
              </a:xfrm>
              <a:custGeom>
                <a:avLst/>
                <a:gdLst>
                  <a:gd name="connsiteX0" fmla="*/ 0 w 63500"/>
                  <a:gd name="connsiteY0" fmla="*/ 0 h 41275"/>
                  <a:gd name="connsiteX1" fmla="*/ 63500 w 63500"/>
                  <a:gd name="connsiteY1" fmla="*/ 41275 h 41275"/>
                  <a:gd name="connsiteX2" fmla="*/ 63500 w 63500"/>
                  <a:gd name="connsiteY2" fmla="*/ 41275 h 41275"/>
                </a:gdLst>
                <a:ahLst/>
                <a:cxnLst>
                  <a:cxn ang="0">
                    <a:pos x="connsiteX0" y="connsiteY0"/>
                  </a:cxn>
                  <a:cxn ang="0">
                    <a:pos x="connsiteX1" y="connsiteY1"/>
                  </a:cxn>
                  <a:cxn ang="0">
                    <a:pos x="connsiteX2" y="connsiteY2"/>
                  </a:cxn>
                </a:cxnLst>
                <a:rect l="l" t="t" r="r" b="b"/>
                <a:pathLst>
                  <a:path w="63500" h="41275">
                    <a:moveTo>
                      <a:pt x="0" y="0"/>
                    </a:moveTo>
                    <a:lnTo>
                      <a:pt x="63500" y="41275"/>
                    </a:lnTo>
                    <a:lnTo>
                      <a:pt x="63500" y="41275"/>
                    </a:lnTo>
                  </a:path>
                </a:pathLst>
              </a:custGeom>
              <a:ln w="1270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1" name="Freeform 120"/>
              <p:cNvSpPr/>
              <p:nvPr/>
            </p:nvSpPr>
            <p:spPr>
              <a:xfrm>
                <a:off x="6191250" y="1581141"/>
                <a:ext cx="63500" cy="41275"/>
              </a:xfrm>
              <a:custGeom>
                <a:avLst/>
                <a:gdLst>
                  <a:gd name="connsiteX0" fmla="*/ 0 w 63500"/>
                  <a:gd name="connsiteY0" fmla="*/ 0 h 41275"/>
                  <a:gd name="connsiteX1" fmla="*/ 63500 w 63500"/>
                  <a:gd name="connsiteY1" fmla="*/ 41275 h 41275"/>
                  <a:gd name="connsiteX2" fmla="*/ 63500 w 63500"/>
                  <a:gd name="connsiteY2" fmla="*/ 41275 h 41275"/>
                </a:gdLst>
                <a:ahLst/>
                <a:cxnLst>
                  <a:cxn ang="0">
                    <a:pos x="connsiteX0" y="connsiteY0"/>
                  </a:cxn>
                  <a:cxn ang="0">
                    <a:pos x="connsiteX1" y="connsiteY1"/>
                  </a:cxn>
                  <a:cxn ang="0">
                    <a:pos x="connsiteX2" y="connsiteY2"/>
                  </a:cxn>
                </a:cxnLst>
                <a:rect l="l" t="t" r="r" b="b"/>
                <a:pathLst>
                  <a:path w="63500" h="41275">
                    <a:moveTo>
                      <a:pt x="0" y="0"/>
                    </a:moveTo>
                    <a:lnTo>
                      <a:pt x="63500" y="41275"/>
                    </a:lnTo>
                    <a:lnTo>
                      <a:pt x="63500" y="41275"/>
                    </a:lnTo>
                  </a:path>
                </a:pathLst>
              </a:custGeom>
              <a:ln w="1270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2" name="Freeform 121"/>
              <p:cNvSpPr/>
              <p:nvPr/>
            </p:nvSpPr>
            <p:spPr>
              <a:xfrm>
                <a:off x="6248400" y="1581140"/>
                <a:ext cx="63500" cy="41275"/>
              </a:xfrm>
              <a:custGeom>
                <a:avLst/>
                <a:gdLst>
                  <a:gd name="connsiteX0" fmla="*/ 0 w 63500"/>
                  <a:gd name="connsiteY0" fmla="*/ 0 h 41275"/>
                  <a:gd name="connsiteX1" fmla="*/ 63500 w 63500"/>
                  <a:gd name="connsiteY1" fmla="*/ 41275 h 41275"/>
                  <a:gd name="connsiteX2" fmla="*/ 63500 w 63500"/>
                  <a:gd name="connsiteY2" fmla="*/ 41275 h 41275"/>
                </a:gdLst>
                <a:ahLst/>
                <a:cxnLst>
                  <a:cxn ang="0">
                    <a:pos x="connsiteX0" y="connsiteY0"/>
                  </a:cxn>
                  <a:cxn ang="0">
                    <a:pos x="connsiteX1" y="connsiteY1"/>
                  </a:cxn>
                  <a:cxn ang="0">
                    <a:pos x="connsiteX2" y="connsiteY2"/>
                  </a:cxn>
                </a:cxnLst>
                <a:rect l="l" t="t" r="r" b="b"/>
                <a:pathLst>
                  <a:path w="63500" h="41275">
                    <a:moveTo>
                      <a:pt x="0" y="0"/>
                    </a:moveTo>
                    <a:lnTo>
                      <a:pt x="63500" y="41275"/>
                    </a:lnTo>
                    <a:lnTo>
                      <a:pt x="63500" y="41275"/>
                    </a:lnTo>
                  </a:path>
                </a:pathLst>
              </a:custGeom>
              <a:ln w="1270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10" name="Oval 109"/>
            <p:cNvSpPr/>
            <p:nvPr/>
          </p:nvSpPr>
          <p:spPr>
            <a:xfrm rot="2031652" flipV="1">
              <a:off x="6145858" y="2557144"/>
              <a:ext cx="465608" cy="468697"/>
            </a:xfrm>
            <a:prstGeom prst="ellipse">
              <a:avLst/>
            </a:prstGeom>
            <a:solidFill>
              <a:srgbClr val="008000"/>
            </a:solidFill>
            <a:ln w="12700" cmpd="sng">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3" name="Straight Connector 122"/>
            <p:cNvCxnSpPr/>
            <p:nvPr/>
          </p:nvCxnSpPr>
          <p:spPr>
            <a:xfrm flipV="1">
              <a:off x="7861379" y="603149"/>
              <a:ext cx="0" cy="1717999"/>
            </a:xfrm>
            <a:prstGeom prst="line">
              <a:avLst/>
            </a:prstGeom>
            <a:ln w="12700" cmpd="sng">
              <a:solidFill>
                <a:srgbClr val="000000"/>
              </a:solidFill>
              <a:prstDash val="lgDash"/>
            </a:ln>
            <a:effectLst/>
          </p:spPr>
          <p:style>
            <a:lnRef idx="2">
              <a:schemeClr val="accent1"/>
            </a:lnRef>
            <a:fillRef idx="0">
              <a:schemeClr val="accent1"/>
            </a:fillRef>
            <a:effectRef idx="1">
              <a:schemeClr val="accent1"/>
            </a:effectRef>
            <a:fontRef idx="minor">
              <a:schemeClr val="tx1"/>
            </a:fontRef>
          </p:style>
        </p:cxnSp>
        <p:sp>
          <p:nvSpPr>
            <p:cNvPr id="7" name="Freeform 6"/>
            <p:cNvSpPr/>
            <p:nvPr/>
          </p:nvSpPr>
          <p:spPr>
            <a:xfrm>
              <a:off x="7554530" y="1033360"/>
              <a:ext cx="292629" cy="158194"/>
            </a:xfrm>
            <a:custGeom>
              <a:avLst/>
              <a:gdLst>
                <a:gd name="connsiteX0" fmla="*/ 0 w 203200"/>
                <a:gd name="connsiteY0" fmla="*/ 0 h 109125"/>
                <a:gd name="connsiteX1" fmla="*/ 76200 w 203200"/>
                <a:gd name="connsiteY1" fmla="*/ 101600 h 109125"/>
                <a:gd name="connsiteX2" fmla="*/ 203200 w 203200"/>
                <a:gd name="connsiteY2" fmla="*/ 101600 h 109125"/>
              </a:gdLst>
              <a:ahLst/>
              <a:cxnLst>
                <a:cxn ang="0">
                  <a:pos x="connsiteX0" y="connsiteY0"/>
                </a:cxn>
                <a:cxn ang="0">
                  <a:pos x="connsiteX1" y="connsiteY1"/>
                </a:cxn>
                <a:cxn ang="0">
                  <a:pos x="connsiteX2" y="connsiteY2"/>
                </a:cxn>
              </a:cxnLst>
              <a:rect l="l" t="t" r="r" b="b"/>
              <a:pathLst>
                <a:path w="203200" h="109125">
                  <a:moveTo>
                    <a:pt x="0" y="0"/>
                  </a:moveTo>
                  <a:cubicBezTo>
                    <a:pt x="21166" y="42333"/>
                    <a:pt x="42333" y="84667"/>
                    <a:pt x="76200" y="101600"/>
                  </a:cubicBezTo>
                  <a:cubicBezTo>
                    <a:pt x="110067" y="118533"/>
                    <a:pt x="203200" y="101600"/>
                    <a:pt x="203200" y="101600"/>
                  </a:cubicBezTo>
                </a:path>
              </a:pathLst>
            </a:cu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Rectangle 10"/>
            <p:cNvSpPr/>
            <p:nvPr/>
          </p:nvSpPr>
          <p:spPr>
            <a:xfrm>
              <a:off x="5105400" y="-1131228"/>
              <a:ext cx="691622" cy="295673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7" name="TextBox 56"/>
          <p:cNvSpPr txBox="1"/>
          <p:nvPr/>
        </p:nvSpPr>
        <p:spPr>
          <a:xfrm>
            <a:off x="251161" y="193309"/>
            <a:ext cx="3635040" cy="400110"/>
          </a:xfrm>
          <a:prstGeom prst="rect">
            <a:avLst/>
          </a:prstGeom>
          <a:noFill/>
          <a:ln>
            <a:noFill/>
          </a:ln>
        </p:spPr>
        <p:txBody>
          <a:bodyPr wrap="square" rtlCol="0">
            <a:spAutoFit/>
          </a:bodyPr>
          <a:lstStyle/>
          <a:p>
            <a:r>
              <a:rPr lang="en-US" sz="2000" dirty="0">
                <a:solidFill>
                  <a:srgbClr val="FF0000"/>
                </a:solidFill>
                <a:latin typeface="Apple Chancery"/>
                <a:cs typeface="Apple Chancery"/>
              </a:rPr>
              <a:t>Breaking forces </a:t>
            </a:r>
            <a:r>
              <a:rPr lang="en-US" sz="2000" dirty="0">
                <a:latin typeface="Times New Roman"/>
                <a:cs typeface="Times New Roman"/>
              </a:rPr>
              <a:t>into components:</a:t>
            </a:r>
            <a:endParaRPr lang="en-US" sz="2000" dirty="0">
              <a:solidFill>
                <a:srgbClr val="FF0000"/>
              </a:solidFill>
              <a:latin typeface="Apple Chancery"/>
              <a:cs typeface="Apple Chancery"/>
            </a:endParaRPr>
          </a:p>
        </p:txBody>
      </p:sp>
      <p:graphicFrame>
        <p:nvGraphicFramePr>
          <p:cNvPr id="68" name="Object 67"/>
          <p:cNvGraphicFramePr>
            <a:graphicFrameLocks noChangeAspect="1"/>
          </p:cNvGraphicFramePr>
          <p:nvPr/>
        </p:nvGraphicFramePr>
        <p:xfrm>
          <a:off x="1625600" y="2529472"/>
          <a:ext cx="212725" cy="298450"/>
        </p:xfrm>
        <a:graphic>
          <a:graphicData uri="http://schemas.openxmlformats.org/presentationml/2006/ole">
            <mc:AlternateContent xmlns:mc="http://schemas.openxmlformats.org/markup-compatibility/2006">
              <mc:Choice xmlns:v="urn:schemas-microsoft-com:vml" Requires="v">
                <p:oleObj spid="_x0000_s22747" name="Equation" r:id="rId19" imgW="127000" imgH="177800" progId="Equation.DSMT4">
                  <p:embed/>
                </p:oleObj>
              </mc:Choice>
              <mc:Fallback>
                <p:oleObj name="Equation" r:id="rId19" imgW="127000" imgH="177800" progId="Equation.DSMT4">
                  <p:embed/>
                  <p:pic>
                    <p:nvPicPr>
                      <p:cNvPr id="68" name="Object 67"/>
                      <p:cNvPicPr/>
                      <p:nvPr/>
                    </p:nvPicPr>
                    <p:blipFill>
                      <a:blip r:embed="rId20"/>
                      <a:stretch>
                        <a:fillRect/>
                      </a:stretch>
                    </p:blipFill>
                    <p:spPr>
                      <a:xfrm>
                        <a:off x="1625600" y="2529472"/>
                        <a:ext cx="212725" cy="298450"/>
                      </a:xfrm>
                      <a:prstGeom prst="rect">
                        <a:avLst/>
                      </a:prstGeom>
                    </p:spPr>
                  </p:pic>
                </p:oleObj>
              </mc:Fallback>
            </mc:AlternateContent>
          </a:graphicData>
        </a:graphic>
      </p:graphicFrame>
      <p:cxnSp>
        <p:nvCxnSpPr>
          <p:cNvPr id="78" name="Straight Arrow Connector 77"/>
          <p:cNvCxnSpPr/>
          <p:nvPr/>
        </p:nvCxnSpPr>
        <p:spPr>
          <a:xfrm flipV="1">
            <a:off x="2071084" y="1336404"/>
            <a:ext cx="443807" cy="583220"/>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p:nvPr/>
        </p:nvCxnSpPr>
        <p:spPr>
          <a:xfrm>
            <a:off x="1892005" y="2211972"/>
            <a:ext cx="0" cy="1387227"/>
          </a:xfrm>
          <a:prstGeom prst="straightConnector1">
            <a:avLst/>
          </a:prstGeom>
          <a:ln w="127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0" y="0"/>
            <a:ext cx="9144000"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3" name="Straight Arrow Connector 62"/>
          <p:cNvCxnSpPr/>
          <p:nvPr/>
        </p:nvCxnSpPr>
        <p:spPr>
          <a:xfrm flipH="1">
            <a:off x="1200150" y="2204159"/>
            <a:ext cx="657915" cy="859716"/>
          </a:xfrm>
          <a:prstGeom prst="straightConnector1">
            <a:avLst/>
          </a:prstGeom>
          <a:ln w="3810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p:nvPr/>
        </p:nvCxnSpPr>
        <p:spPr>
          <a:xfrm>
            <a:off x="1200150" y="3092450"/>
            <a:ext cx="663206" cy="492935"/>
          </a:xfrm>
          <a:prstGeom prst="straightConnector1">
            <a:avLst/>
          </a:prstGeom>
          <a:ln w="3810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72" name="Object 71"/>
          <p:cNvGraphicFramePr>
            <a:graphicFrameLocks noChangeAspect="1"/>
          </p:cNvGraphicFramePr>
          <p:nvPr/>
        </p:nvGraphicFramePr>
        <p:xfrm>
          <a:off x="460715" y="2358816"/>
          <a:ext cx="933450" cy="341312"/>
        </p:xfrm>
        <a:graphic>
          <a:graphicData uri="http://schemas.openxmlformats.org/presentationml/2006/ole">
            <mc:AlternateContent xmlns:mc="http://schemas.openxmlformats.org/markup-compatibility/2006">
              <mc:Choice xmlns:v="urn:schemas-microsoft-com:vml" Requires="v">
                <p:oleObj spid="_x0000_s22748" name="Equation" r:id="rId21" imgW="558800" imgH="203200" progId="Equation.DSMT4">
                  <p:embed/>
                </p:oleObj>
              </mc:Choice>
              <mc:Fallback>
                <p:oleObj name="Equation" r:id="rId21" imgW="558800" imgH="203200" progId="Equation.DSMT4">
                  <p:embed/>
                  <p:pic>
                    <p:nvPicPr>
                      <p:cNvPr id="72" name="Object 71"/>
                      <p:cNvPicPr/>
                      <p:nvPr/>
                    </p:nvPicPr>
                    <p:blipFill>
                      <a:blip r:embed="rId22"/>
                      <a:stretch>
                        <a:fillRect/>
                      </a:stretch>
                    </p:blipFill>
                    <p:spPr>
                      <a:xfrm>
                        <a:off x="460715" y="2358816"/>
                        <a:ext cx="933450" cy="341312"/>
                      </a:xfrm>
                      <a:prstGeom prst="rect">
                        <a:avLst/>
                      </a:prstGeom>
                    </p:spPr>
                  </p:pic>
                </p:oleObj>
              </mc:Fallback>
            </mc:AlternateContent>
          </a:graphicData>
        </a:graphic>
      </p:graphicFrame>
      <p:graphicFrame>
        <p:nvGraphicFramePr>
          <p:cNvPr id="73" name="Object 72"/>
          <p:cNvGraphicFramePr>
            <a:graphicFrameLocks noChangeAspect="1"/>
          </p:cNvGraphicFramePr>
          <p:nvPr/>
        </p:nvGraphicFramePr>
        <p:xfrm>
          <a:off x="601663" y="3398838"/>
          <a:ext cx="868362" cy="341312"/>
        </p:xfrm>
        <a:graphic>
          <a:graphicData uri="http://schemas.openxmlformats.org/presentationml/2006/ole">
            <mc:AlternateContent xmlns:mc="http://schemas.openxmlformats.org/markup-compatibility/2006">
              <mc:Choice xmlns:v="urn:schemas-microsoft-com:vml" Requires="v">
                <p:oleObj spid="_x0000_s22749" name="Equation" r:id="rId23" imgW="520700" imgH="203200" progId="Equation.DSMT4">
                  <p:embed/>
                </p:oleObj>
              </mc:Choice>
              <mc:Fallback>
                <p:oleObj name="Equation" r:id="rId23" imgW="520700" imgH="203200" progId="Equation.DSMT4">
                  <p:embed/>
                  <p:pic>
                    <p:nvPicPr>
                      <p:cNvPr id="73" name="Object 72"/>
                      <p:cNvPicPr/>
                      <p:nvPr/>
                    </p:nvPicPr>
                    <p:blipFill>
                      <a:blip r:embed="rId24"/>
                      <a:stretch>
                        <a:fillRect/>
                      </a:stretch>
                    </p:blipFill>
                    <p:spPr>
                      <a:xfrm>
                        <a:off x="601663" y="3398838"/>
                        <a:ext cx="868362" cy="341312"/>
                      </a:xfrm>
                      <a:prstGeom prst="rect">
                        <a:avLst/>
                      </a:prstGeom>
                    </p:spPr>
                  </p:pic>
                </p:oleObj>
              </mc:Fallback>
            </mc:AlternateContent>
          </a:graphicData>
        </a:graphic>
      </p:graphicFrame>
      <p:sp>
        <p:nvSpPr>
          <p:cNvPr id="10" name="Freeform 9"/>
          <p:cNvSpPr/>
          <p:nvPr/>
        </p:nvSpPr>
        <p:spPr>
          <a:xfrm>
            <a:off x="1625600" y="2489200"/>
            <a:ext cx="254000" cy="68203"/>
          </a:xfrm>
          <a:custGeom>
            <a:avLst/>
            <a:gdLst>
              <a:gd name="connsiteX0" fmla="*/ 0 w 254000"/>
              <a:gd name="connsiteY0" fmla="*/ 0 h 68203"/>
              <a:gd name="connsiteX1" fmla="*/ 127000 w 254000"/>
              <a:gd name="connsiteY1" fmla="*/ 63500 h 68203"/>
              <a:gd name="connsiteX2" fmla="*/ 254000 w 254000"/>
              <a:gd name="connsiteY2" fmla="*/ 63500 h 68203"/>
            </a:gdLst>
            <a:ahLst/>
            <a:cxnLst>
              <a:cxn ang="0">
                <a:pos x="connsiteX0" y="connsiteY0"/>
              </a:cxn>
              <a:cxn ang="0">
                <a:pos x="connsiteX1" y="connsiteY1"/>
              </a:cxn>
              <a:cxn ang="0">
                <a:pos x="connsiteX2" y="connsiteY2"/>
              </a:cxn>
            </a:cxnLst>
            <a:rect l="l" t="t" r="r" b="b"/>
            <a:pathLst>
              <a:path w="254000" h="68203">
                <a:moveTo>
                  <a:pt x="0" y="0"/>
                </a:moveTo>
                <a:cubicBezTo>
                  <a:pt x="42333" y="26458"/>
                  <a:pt x="84667" y="52917"/>
                  <a:pt x="127000" y="63500"/>
                </a:cubicBezTo>
                <a:cubicBezTo>
                  <a:pt x="169333" y="74083"/>
                  <a:pt x="254000" y="63500"/>
                  <a:pt x="254000" y="63500"/>
                </a:cubicBezTo>
              </a:path>
            </a:pathLst>
          </a:cu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aphicFrame>
        <p:nvGraphicFramePr>
          <p:cNvPr id="74" name="Object 73"/>
          <p:cNvGraphicFramePr>
            <a:graphicFrameLocks noChangeAspect="1"/>
          </p:cNvGraphicFramePr>
          <p:nvPr/>
        </p:nvGraphicFramePr>
        <p:xfrm>
          <a:off x="3324878" y="2769521"/>
          <a:ext cx="2987675" cy="1406525"/>
        </p:xfrm>
        <a:graphic>
          <a:graphicData uri="http://schemas.openxmlformats.org/presentationml/2006/ole">
            <mc:AlternateContent xmlns:mc="http://schemas.openxmlformats.org/markup-compatibility/2006">
              <mc:Choice xmlns:v="urn:schemas-microsoft-com:vml" Requires="v">
                <p:oleObj spid="_x0000_s22750" name="Equation" r:id="rId25" imgW="1790700" imgH="838200" progId="Equation.DSMT4">
                  <p:embed/>
                </p:oleObj>
              </mc:Choice>
              <mc:Fallback>
                <p:oleObj name="Equation" r:id="rId25" imgW="1790700" imgH="838200" progId="Equation.DSMT4">
                  <p:embed/>
                  <p:pic>
                    <p:nvPicPr>
                      <p:cNvPr id="74" name="Object 73"/>
                      <p:cNvPicPr/>
                      <p:nvPr/>
                    </p:nvPicPr>
                    <p:blipFill>
                      <a:blip r:embed="rId26"/>
                      <a:stretch>
                        <a:fillRect/>
                      </a:stretch>
                    </p:blipFill>
                    <p:spPr>
                      <a:xfrm>
                        <a:off x="3324878" y="2769521"/>
                        <a:ext cx="2987675" cy="1406525"/>
                      </a:xfrm>
                      <a:prstGeom prst="rect">
                        <a:avLst/>
                      </a:prstGeom>
                    </p:spPr>
                  </p:pic>
                </p:oleObj>
              </mc:Fallback>
            </mc:AlternateContent>
          </a:graphicData>
        </a:graphic>
      </p:graphicFrame>
      <p:sp>
        <p:nvSpPr>
          <p:cNvPr id="75" name="TextBox 74"/>
          <p:cNvSpPr txBox="1"/>
          <p:nvPr/>
        </p:nvSpPr>
        <p:spPr>
          <a:xfrm>
            <a:off x="281982" y="4348360"/>
            <a:ext cx="8619374" cy="707886"/>
          </a:xfrm>
          <a:prstGeom prst="rect">
            <a:avLst/>
          </a:prstGeom>
          <a:noFill/>
          <a:ln>
            <a:noFill/>
          </a:ln>
        </p:spPr>
        <p:txBody>
          <a:bodyPr wrap="square" rtlCol="0">
            <a:spAutoFit/>
          </a:bodyPr>
          <a:lstStyle/>
          <a:p>
            <a:r>
              <a:rPr lang="en-US" sz="2000" dirty="0">
                <a:solidFill>
                  <a:srgbClr val="FF0000"/>
                </a:solidFill>
                <a:latin typeface="Apple Chancery"/>
                <a:cs typeface="Apple Chancery"/>
              </a:rPr>
              <a:t>b.) Derive</a:t>
            </a:r>
            <a:r>
              <a:rPr lang="en-US" sz="2000" dirty="0">
                <a:solidFill>
                  <a:srgbClr val="000000"/>
                </a:solidFill>
                <a:latin typeface="Apple Chancery"/>
                <a:cs typeface="Apple Chancery"/>
              </a:rPr>
              <a:t> </a:t>
            </a:r>
            <a:r>
              <a:rPr lang="en-US" sz="2000" dirty="0">
                <a:solidFill>
                  <a:srgbClr val="FF0000"/>
                </a:solidFill>
                <a:latin typeface="Apple Chancery"/>
                <a:cs typeface="Apple Chancery"/>
              </a:rPr>
              <a:t>an expression </a:t>
            </a:r>
            <a:r>
              <a:rPr lang="en-US" sz="2000" dirty="0">
                <a:solidFill>
                  <a:srgbClr val="000000"/>
                </a:solidFill>
                <a:latin typeface="Times New Roman"/>
                <a:cs typeface="Times New Roman"/>
              </a:rPr>
              <a:t>for the magnitude of the </a:t>
            </a:r>
            <a:r>
              <a:rPr lang="en-US" sz="2000" dirty="0">
                <a:solidFill>
                  <a:srgbClr val="0000FF"/>
                </a:solidFill>
                <a:latin typeface="Times New Roman"/>
                <a:cs typeface="Times New Roman"/>
              </a:rPr>
              <a:t>translational acceleration of the mass</a:t>
            </a:r>
            <a:r>
              <a:rPr lang="en-US" sz="2000" dirty="0">
                <a:solidFill>
                  <a:srgbClr val="000000"/>
                </a:solidFill>
                <a:latin typeface="Times New Roman"/>
                <a:cs typeface="Times New Roman"/>
              </a:rPr>
              <a:t>.</a:t>
            </a:r>
            <a:endParaRPr lang="en-US" sz="2000" dirty="0">
              <a:solidFill>
                <a:srgbClr val="FF0000"/>
              </a:solidFill>
              <a:latin typeface="Apple Chancery"/>
              <a:cs typeface="Apple Chancery"/>
            </a:endParaRPr>
          </a:p>
        </p:txBody>
      </p:sp>
      <p:graphicFrame>
        <p:nvGraphicFramePr>
          <p:cNvPr id="85" name="Object 84"/>
          <p:cNvGraphicFramePr>
            <a:graphicFrameLocks noChangeAspect="1"/>
          </p:cNvGraphicFramePr>
          <p:nvPr/>
        </p:nvGraphicFramePr>
        <p:xfrm>
          <a:off x="3257550" y="5118100"/>
          <a:ext cx="2266950" cy="1087438"/>
        </p:xfrm>
        <a:graphic>
          <a:graphicData uri="http://schemas.openxmlformats.org/presentationml/2006/ole">
            <mc:AlternateContent xmlns:mc="http://schemas.openxmlformats.org/markup-compatibility/2006">
              <mc:Choice xmlns:v="urn:schemas-microsoft-com:vml" Requires="v">
                <p:oleObj spid="_x0000_s22751" name="Equation" r:id="rId27" imgW="1358900" imgH="647700" progId="Equation.DSMT4">
                  <p:embed/>
                </p:oleObj>
              </mc:Choice>
              <mc:Fallback>
                <p:oleObj name="Equation" r:id="rId27" imgW="1358900" imgH="647700" progId="Equation.DSMT4">
                  <p:embed/>
                  <p:pic>
                    <p:nvPicPr>
                      <p:cNvPr id="85" name="Object 84"/>
                      <p:cNvPicPr/>
                      <p:nvPr/>
                    </p:nvPicPr>
                    <p:blipFill>
                      <a:blip r:embed="rId28"/>
                      <a:stretch>
                        <a:fillRect/>
                      </a:stretch>
                    </p:blipFill>
                    <p:spPr>
                      <a:xfrm>
                        <a:off x="3257550" y="5118100"/>
                        <a:ext cx="2266950" cy="1087438"/>
                      </a:xfrm>
                      <a:prstGeom prst="rect">
                        <a:avLst/>
                      </a:prstGeom>
                    </p:spPr>
                  </p:pic>
                </p:oleObj>
              </mc:Fallback>
            </mc:AlternateContent>
          </a:graphicData>
        </a:graphic>
      </p:graphicFrame>
      <p:graphicFrame>
        <p:nvGraphicFramePr>
          <p:cNvPr id="69" name="Object 2">
            <a:extLst>
              <a:ext uri="{FF2B5EF4-FFF2-40B4-BE49-F238E27FC236}">
                <a16:creationId xmlns:a16="http://schemas.microsoft.com/office/drawing/2014/main" id="{EB224A4F-9F54-1643-A733-875AC3664B62}"/>
              </a:ext>
            </a:extLst>
          </p:cNvPr>
          <p:cNvGraphicFramePr>
            <a:graphicFrameLocks noChangeAspect="1"/>
          </p:cNvGraphicFramePr>
          <p:nvPr/>
        </p:nvGraphicFramePr>
        <p:xfrm>
          <a:off x="7032127" y="2147326"/>
          <a:ext cx="647700" cy="347663"/>
        </p:xfrm>
        <a:graphic>
          <a:graphicData uri="http://schemas.openxmlformats.org/presentationml/2006/ole">
            <mc:AlternateContent xmlns:mc="http://schemas.openxmlformats.org/markup-compatibility/2006">
              <mc:Choice xmlns:v="urn:schemas-microsoft-com:vml" Requires="v">
                <p:oleObj spid="_x0000_s22752" name="Equation" r:id="rId29" imgW="381000" imgH="203200" progId="Equation.DSMT4">
                  <p:embed/>
                </p:oleObj>
              </mc:Choice>
              <mc:Fallback>
                <p:oleObj name="Equation" r:id="rId29" imgW="381000" imgH="203200" progId="Equation.DSMT4">
                  <p:embed/>
                  <p:pic>
                    <p:nvPicPr>
                      <p:cNvPr id="69" name="Object 2">
                        <a:extLst>
                          <a:ext uri="{FF2B5EF4-FFF2-40B4-BE49-F238E27FC236}">
                            <a16:creationId xmlns:a16="http://schemas.microsoft.com/office/drawing/2014/main" id="{EB224A4F-9F54-1643-A733-875AC3664B62}"/>
                          </a:ext>
                        </a:extLst>
                      </p:cNvPr>
                      <p:cNvPicPr>
                        <a:picLocks noChangeAspect="1" noChangeArrowheads="1"/>
                      </p:cNvPicPr>
                      <p:nvPr/>
                    </p:nvPicPr>
                    <p:blipFill>
                      <a:blip r:embed="rId30"/>
                      <a:srcRect/>
                      <a:stretch>
                        <a:fillRect/>
                      </a:stretch>
                    </p:blipFill>
                    <p:spPr bwMode="auto">
                      <a:xfrm>
                        <a:off x="7032127" y="2147326"/>
                        <a:ext cx="647700" cy="34766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11534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22960" y="286604"/>
            <a:ext cx="7543800" cy="864863"/>
          </a:xfrm>
        </p:spPr>
        <p:txBody>
          <a:bodyPr/>
          <a:lstStyle/>
          <a:p>
            <a:r>
              <a:rPr lang="en-US" dirty="0"/>
              <a:t>Pendulum</a:t>
            </a:r>
          </a:p>
        </p:txBody>
      </p:sp>
      <p:sp>
        <p:nvSpPr>
          <p:cNvPr id="3" name="Content Placeholder 2"/>
          <p:cNvSpPr>
            <a:spLocks noGrp="1"/>
          </p:cNvSpPr>
          <p:nvPr>
            <p:ph idx="4294967295"/>
          </p:nvPr>
        </p:nvSpPr>
        <p:spPr>
          <a:xfrm>
            <a:off x="822959" y="1298222"/>
            <a:ext cx="7543801" cy="4570872"/>
          </a:xfrm>
        </p:spPr>
        <p:txBody>
          <a:bodyPr/>
          <a:lstStyle/>
          <a:p>
            <a:r>
              <a:rPr lang="en-US" dirty="0"/>
              <a:t>  On a sketch of the pendulum, for each position shown, draw and label an arrow for the:</a:t>
            </a:r>
          </a:p>
          <a:p>
            <a:pPr lvl="1"/>
            <a:r>
              <a:rPr lang="en-US" dirty="0"/>
              <a:t>Velocity vector of the bob at that point (center, and halfway up)</a:t>
            </a:r>
          </a:p>
          <a:p>
            <a:pPr lvl="1"/>
            <a:r>
              <a:rPr lang="en-US" u="sng" dirty="0"/>
              <a:t>Net</a:t>
            </a:r>
            <a:r>
              <a:rPr lang="en-US" dirty="0"/>
              <a:t> acceleration (and therefore net force) of the pendulum at that point</a:t>
            </a:r>
          </a:p>
        </p:txBody>
      </p:sp>
      <p:cxnSp>
        <p:nvCxnSpPr>
          <p:cNvPr id="5" name="Straight Connector 4"/>
          <p:cNvCxnSpPr/>
          <p:nvPr/>
        </p:nvCxnSpPr>
        <p:spPr>
          <a:xfrm>
            <a:off x="1072441" y="3070576"/>
            <a:ext cx="681848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368800" y="3070576"/>
            <a:ext cx="0" cy="2709335"/>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368800" y="3070576"/>
            <a:ext cx="2077156" cy="197555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2291643" y="3053640"/>
            <a:ext cx="2077156" cy="1975557"/>
          </a:xfrm>
          <a:prstGeom prst="line">
            <a:avLst/>
          </a:prstGeom>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6412085" y="5017908"/>
            <a:ext cx="237067" cy="2370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261549" y="5712179"/>
            <a:ext cx="237067" cy="2370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105369" y="5000973"/>
            <a:ext cx="237067" cy="2370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p:cNvGrpSpPr/>
          <p:nvPr/>
        </p:nvGrpSpPr>
        <p:grpSpPr>
          <a:xfrm>
            <a:off x="6606818" y="5132350"/>
            <a:ext cx="850339" cy="373423"/>
            <a:chOff x="6606818" y="5132350"/>
            <a:chExt cx="850339" cy="373423"/>
          </a:xfrm>
        </p:grpSpPr>
        <p:cxnSp>
          <p:nvCxnSpPr>
            <p:cNvPr id="16" name="Straight Arrow Connector 15"/>
            <p:cNvCxnSpPr/>
            <p:nvPr/>
          </p:nvCxnSpPr>
          <p:spPr>
            <a:xfrm flipH="1">
              <a:off x="6606818" y="5132350"/>
              <a:ext cx="283549" cy="290550"/>
            </a:xfrm>
            <a:prstGeom prst="straightConnector1">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755553" y="5136441"/>
              <a:ext cx="701604" cy="369332"/>
            </a:xfrm>
            <a:prstGeom prst="rect">
              <a:avLst/>
            </a:prstGeom>
            <a:noFill/>
          </p:spPr>
          <p:txBody>
            <a:bodyPr wrap="square" rtlCol="0">
              <a:spAutoFit/>
            </a:bodyPr>
            <a:lstStyle/>
            <a:p>
              <a:r>
                <a:rPr lang="en-US">
                  <a:solidFill>
                    <a:srgbClr val="002060"/>
                  </a:solidFill>
                  <a:latin typeface="Palatino Linotype" charset="0"/>
                  <a:ea typeface="Palatino Linotype" charset="0"/>
                  <a:cs typeface="Palatino Linotype" charset="0"/>
                </a:rPr>
                <a:t>v</a:t>
              </a:r>
            </a:p>
          </p:txBody>
        </p:sp>
      </p:grpSp>
      <p:grpSp>
        <p:nvGrpSpPr>
          <p:cNvPr id="49" name="Group 48"/>
          <p:cNvGrpSpPr/>
          <p:nvPr/>
        </p:nvGrpSpPr>
        <p:grpSpPr>
          <a:xfrm>
            <a:off x="4073873" y="6014538"/>
            <a:ext cx="1050147" cy="369332"/>
            <a:chOff x="4073873" y="6014538"/>
            <a:chExt cx="1050147" cy="369332"/>
          </a:xfrm>
        </p:grpSpPr>
        <p:cxnSp>
          <p:nvCxnSpPr>
            <p:cNvPr id="17" name="Straight Arrow Connector 16"/>
            <p:cNvCxnSpPr/>
            <p:nvPr/>
          </p:nvCxnSpPr>
          <p:spPr>
            <a:xfrm flipH="1">
              <a:off x="4073873" y="6095999"/>
              <a:ext cx="656171" cy="4234"/>
            </a:xfrm>
            <a:prstGeom prst="straightConnector1">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422416" y="6014538"/>
              <a:ext cx="701604" cy="369332"/>
            </a:xfrm>
            <a:prstGeom prst="rect">
              <a:avLst/>
            </a:prstGeom>
            <a:noFill/>
          </p:spPr>
          <p:txBody>
            <a:bodyPr wrap="square" rtlCol="0">
              <a:spAutoFit/>
            </a:bodyPr>
            <a:lstStyle/>
            <a:p>
              <a:r>
                <a:rPr lang="en-US" dirty="0">
                  <a:solidFill>
                    <a:srgbClr val="002060"/>
                  </a:solidFill>
                  <a:latin typeface="Palatino Linotype" charset="0"/>
                  <a:ea typeface="Palatino Linotype" charset="0"/>
                  <a:cs typeface="Palatino Linotype" charset="0"/>
                </a:rPr>
                <a:t>v</a:t>
              </a:r>
            </a:p>
          </p:txBody>
        </p:sp>
      </p:grpSp>
      <p:grpSp>
        <p:nvGrpSpPr>
          <p:cNvPr id="54" name="Group 53"/>
          <p:cNvGrpSpPr/>
          <p:nvPr/>
        </p:nvGrpSpPr>
        <p:grpSpPr>
          <a:xfrm>
            <a:off x="1686847" y="5090659"/>
            <a:ext cx="701604" cy="432517"/>
            <a:chOff x="1686847" y="5090659"/>
            <a:chExt cx="701604" cy="432517"/>
          </a:xfrm>
        </p:grpSpPr>
        <p:cxnSp>
          <p:nvCxnSpPr>
            <p:cNvPr id="21" name="Straight Arrow Connector 20"/>
            <p:cNvCxnSpPr/>
            <p:nvPr/>
          </p:nvCxnSpPr>
          <p:spPr>
            <a:xfrm flipH="1" flipV="1">
              <a:off x="1839351" y="5090659"/>
              <a:ext cx="304126" cy="311635"/>
            </a:xfrm>
            <a:prstGeom prst="straightConnector1">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686847" y="5153844"/>
              <a:ext cx="701604" cy="369332"/>
            </a:xfrm>
            <a:prstGeom prst="rect">
              <a:avLst/>
            </a:prstGeom>
            <a:noFill/>
          </p:spPr>
          <p:txBody>
            <a:bodyPr wrap="square" rtlCol="0">
              <a:spAutoFit/>
            </a:bodyPr>
            <a:lstStyle/>
            <a:p>
              <a:r>
                <a:rPr lang="en-US">
                  <a:solidFill>
                    <a:srgbClr val="002060"/>
                  </a:solidFill>
                  <a:latin typeface="Palatino Linotype" charset="0"/>
                  <a:ea typeface="Palatino Linotype" charset="0"/>
                  <a:cs typeface="Palatino Linotype" charset="0"/>
                </a:rPr>
                <a:t>v</a:t>
              </a:r>
            </a:p>
          </p:txBody>
        </p:sp>
      </p:grpSp>
      <p:grpSp>
        <p:nvGrpSpPr>
          <p:cNvPr id="50" name="Group 49"/>
          <p:cNvGrpSpPr/>
          <p:nvPr/>
        </p:nvGrpSpPr>
        <p:grpSpPr>
          <a:xfrm>
            <a:off x="6073415" y="4682838"/>
            <a:ext cx="867688" cy="1213549"/>
            <a:chOff x="6073415" y="4682838"/>
            <a:chExt cx="867688" cy="1213549"/>
          </a:xfrm>
        </p:grpSpPr>
        <p:cxnSp>
          <p:nvCxnSpPr>
            <p:cNvPr id="33" name="Straight Arrow Connector 32"/>
            <p:cNvCxnSpPr/>
            <p:nvPr/>
          </p:nvCxnSpPr>
          <p:spPr>
            <a:xfrm>
              <a:off x="6541208" y="5136059"/>
              <a:ext cx="0" cy="497096"/>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flipV="1">
              <a:off x="6073415" y="4697026"/>
              <a:ext cx="467793" cy="439035"/>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6284241" y="4682838"/>
              <a:ext cx="471312" cy="307777"/>
            </a:xfrm>
            <a:prstGeom prst="rect">
              <a:avLst/>
            </a:prstGeom>
            <a:noFill/>
          </p:spPr>
          <p:txBody>
            <a:bodyPr wrap="square" rtlCol="0">
              <a:spAutoFit/>
            </a:bodyPr>
            <a:lstStyle/>
            <a:p>
              <a:r>
                <a:rPr lang="en-US" sz="1400" dirty="0">
                  <a:solidFill>
                    <a:srgbClr val="00B0F0"/>
                  </a:solidFill>
                </a:rPr>
                <a:t>F</a:t>
              </a:r>
              <a:r>
                <a:rPr lang="en-US" sz="1400" baseline="-25000" dirty="0">
                  <a:solidFill>
                    <a:srgbClr val="00B0F0"/>
                  </a:solidFill>
                </a:rPr>
                <a:t>T</a:t>
              </a:r>
              <a:endParaRPr lang="en-US" sz="1400" dirty="0">
                <a:solidFill>
                  <a:srgbClr val="00B0F0"/>
                </a:solidFill>
              </a:endParaRPr>
            </a:p>
          </p:txBody>
        </p:sp>
        <p:sp>
          <p:nvSpPr>
            <p:cNvPr id="46" name="TextBox 45"/>
            <p:cNvSpPr txBox="1"/>
            <p:nvPr/>
          </p:nvSpPr>
          <p:spPr>
            <a:xfrm>
              <a:off x="6469791" y="5588610"/>
              <a:ext cx="471312" cy="307777"/>
            </a:xfrm>
            <a:prstGeom prst="rect">
              <a:avLst/>
            </a:prstGeom>
            <a:noFill/>
          </p:spPr>
          <p:txBody>
            <a:bodyPr wrap="square" rtlCol="0">
              <a:spAutoFit/>
            </a:bodyPr>
            <a:lstStyle/>
            <a:p>
              <a:r>
                <a:rPr lang="en-US" sz="1400" dirty="0">
                  <a:solidFill>
                    <a:srgbClr val="C00000"/>
                  </a:solidFill>
                </a:rPr>
                <a:t>F</a:t>
              </a:r>
              <a:r>
                <a:rPr lang="en-US" sz="1400" baseline="-25000" dirty="0">
                  <a:solidFill>
                    <a:srgbClr val="C00000"/>
                  </a:solidFill>
                </a:rPr>
                <a:t>G</a:t>
              </a:r>
              <a:endParaRPr lang="en-US" sz="1400" dirty="0">
                <a:solidFill>
                  <a:srgbClr val="C00000"/>
                </a:solidFill>
              </a:endParaRPr>
            </a:p>
          </p:txBody>
        </p:sp>
      </p:grpSp>
      <p:grpSp>
        <p:nvGrpSpPr>
          <p:cNvPr id="51" name="Group 50"/>
          <p:cNvGrpSpPr/>
          <p:nvPr/>
        </p:nvGrpSpPr>
        <p:grpSpPr>
          <a:xfrm>
            <a:off x="4031540" y="4635500"/>
            <a:ext cx="829662" cy="1750618"/>
            <a:chOff x="4031540" y="4635500"/>
            <a:chExt cx="829662" cy="1750618"/>
          </a:xfrm>
        </p:grpSpPr>
        <p:cxnSp>
          <p:nvCxnSpPr>
            <p:cNvPr id="36" name="Straight Arrow Connector 35"/>
            <p:cNvCxnSpPr/>
            <p:nvPr/>
          </p:nvCxnSpPr>
          <p:spPr>
            <a:xfrm>
              <a:off x="4379379" y="5836162"/>
              <a:ext cx="0" cy="497096"/>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4379379" y="4635500"/>
              <a:ext cx="0" cy="1187301"/>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389890" y="4854868"/>
              <a:ext cx="471312" cy="307777"/>
            </a:xfrm>
            <a:prstGeom prst="rect">
              <a:avLst/>
            </a:prstGeom>
            <a:noFill/>
          </p:spPr>
          <p:txBody>
            <a:bodyPr wrap="square" rtlCol="0">
              <a:spAutoFit/>
            </a:bodyPr>
            <a:lstStyle/>
            <a:p>
              <a:r>
                <a:rPr lang="en-US" sz="1400" dirty="0">
                  <a:solidFill>
                    <a:srgbClr val="00B0F0"/>
                  </a:solidFill>
                </a:rPr>
                <a:t>F</a:t>
              </a:r>
              <a:r>
                <a:rPr lang="en-US" sz="1400" baseline="-25000" dirty="0">
                  <a:solidFill>
                    <a:srgbClr val="00B0F0"/>
                  </a:solidFill>
                </a:rPr>
                <a:t>T</a:t>
              </a:r>
              <a:endParaRPr lang="en-US" sz="1400" dirty="0">
                <a:solidFill>
                  <a:srgbClr val="00B0F0"/>
                </a:solidFill>
              </a:endParaRPr>
            </a:p>
          </p:txBody>
        </p:sp>
        <p:sp>
          <p:nvSpPr>
            <p:cNvPr id="47" name="TextBox 46"/>
            <p:cNvSpPr txBox="1"/>
            <p:nvPr/>
          </p:nvSpPr>
          <p:spPr>
            <a:xfrm>
              <a:off x="4031540" y="6078341"/>
              <a:ext cx="471312" cy="307777"/>
            </a:xfrm>
            <a:prstGeom prst="rect">
              <a:avLst/>
            </a:prstGeom>
            <a:noFill/>
          </p:spPr>
          <p:txBody>
            <a:bodyPr wrap="square" rtlCol="0">
              <a:spAutoFit/>
            </a:bodyPr>
            <a:lstStyle/>
            <a:p>
              <a:r>
                <a:rPr lang="en-US" sz="1400">
                  <a:solidFill>
                    <a:srgbClr val="C00000"/>
                  </a:solidFill>
                </a:rPr>
                <a:t>F</a:t>
              </a:r>
              <a:r>
                <a:rPr lang="en-US" sz="1400" baseline="-25000">
                  <a:solidFill>
                    <a:srgbClr val="C00000"/>
                  </a:solidFill>
                </a:rPr>
                <a:t>G</a:t>
              </a:r>
              <a:endParaRPr lang="en-US" sz="1400">
                <a:solidFill>
                  <a:srgbClr val="C00000"/>
                </a:solidFill>
              </a:endParaRPr>
            </a:p>
          </p:txBody>
        </p:sp>
      </p:grpSp>
      <p:grpSp>
        <p:nvGrpSpPr>
          <p:cNvPr id="52" name="Group 51"/>
          <p:cNvGrpSpPr/>
          <p:nvPr/>
        </p:nvGrpSpPr>
        <p:grpSpPr>
          <a:xfrm>
            <a:off x="2152795" y="4635500"/>
            <a:ext cx="555974" cy="1082325"/>
            <a:chOff x="2152795" y="4635500"/>
            <a:chExt cx="555974" cy="1082325"/>
          </a:xfrm>
        </p:grpSpPr>
        <p:cxnSp>
          <p:nvCxnSpPr>
            <p:cNvPr id="37" name="Straight Arrow Connector 36"/>
            <p:cNvCxnSpPr/>
            <p:nvPr/>
          </p:nvCxnSpPr>
          <p:spPr>
            <a:xfrm>
              <a:off x="2223902" y="5119506"/>
              <a:ext cx="0" cy="497096"/>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2217551" y="4642171"/>
              <a:ext cx="491218" cy="466992"/>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2152795" y="4635500"/>
              <a:ext cx="471312" cy="307777"/>
            </a:xfrm>
            <a:prstGeom prst="rect">
              <a:avLst/>
            </a:prstGeom>
            <a:noFill/>
          </p:spPr>
          <p:txBody>
            <a:bodyPr wrap="square" rtlCol="0">
              <a:spAutoFit/>
            </a:bodyPr>
            <a:lstStyle/>
            <a:p>
              <a:r>
                <a:rPr lang="en-US" sz="1400">
                  <a:solidFill>
                    <a:srgbClr val="00B0F0"/>
                  </a:solidFill>
                </a:rPr>
                <a:t>F</a:t>
              </a:r>
              <a:r>
                <a:rPr lang="en-US" sz="1400" baseline="-25000">
                  <a:solidFill>
                    <a:srgbClr val="00B0F0"/>
                  </a:solidFill>
                </a:rPr>
                <a:t>T</a:t>
              </a:r>
              <a:endParaRPr lang="en-US" sz="1400">
                <a:solidFill>
                  <a:srgbClr val="00B0F0"/>
                </a:solidFill>
              </a:endParaRPr>
            </a:p>
          </p:txBody>
        </p:sp>
        <p:sp>
          <p:nvSpPr>
            <p:cNvPr id="48" name="TextBox 47"/>
            <p:cNvSpPr txBox="1"/>
            <p:nvPr/>
          </p:nvSpPr>
          <p:spPr>
            <a:xfrm>
              <a:off x="2214878" y="5410048"/>
              <a:ext cx="471312" cy="307777"/>
            </a:xfrm>
            <a:prstGeom prst="rect">
              <a:avLst/>
            </a:prstGeom>
            <a:noFill/>
          </p:spPr>
          <p:txBody>
            <a:bodyPr wrap="square" rtlCol="0">
              <a:spAutoFit/>
            </a:bodyPr>
            <a:lstStyle/>
            <a:p>
              <a:r>
                <a:rPr lang="en-US" sz="1400">
                  <a:solidFill>
                    <a:srgbClr val="C00000"/>
                  </a:solidFill>
                </a:rPr>
                <a:t>F</a:t>
              </a:r>
              <a:r>
                <a:rPr lang="en-US" sz="1400" baseline="-25000">
                  <a:solidFill>
                    <a:srgbClr val="C00000"/>
                  </a:solidFill>
                </a:rPr>
                <a:t>G</a:t>
              </a:r>
              <a:endParaRPr lang="en-US" sz="1400">
                <a:solidFill>
                  <a:srgbClr val="C00000"/>
                </a:solidFill>
              </a:endParaRPr>
            </a:p>
          </p:txBody>
        </p:sp>
      </p:grpSp>
      <p:cxnSp>
        <p:nvCxnSpPr>
          <p:cNvPr id="59" name="Straight Arrow Connector 58"/>
          <p:cNvCxnSpPr/>
          <p:nvPr/>
        </p:nvCxnSpPr>
        <p:spPr>
          <a:xfrm flipH="1">
            <a:off x="6172200" y="5136059"/>
            <a:ext cx="358418" cy="10198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cxnSpLocks noChangeAspect="1"/>
          </p:cNvCxnSpPr>
          <p:nvPr/>
        </p:nvCxnSpPr>
        <p:spPr>
          <a:xfrm flipH="1">
            <a:off x="4131662" y="5321362"/>
            <a:ext cx="552656" cy="157248"/>
          </a:xfrm>
          <a:prstGeom prst="straightConnector1">
            <a:avLst/>
          </a:prstGeom>
          <a:ln w="38100">
            <a:solidFill>
              <a:schemeClr val="tx1"/>
            </a:solidFill>
            <a:tailEnd type="triangle"/>
          </a:ln>
          <a:scene3d>
            <a:camera prst="orthographicFront">
              <a:rot lat="0" lon="0" rev="1524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2223903" y="5119097"/>
            <a:ext cx="358418" cy="10198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5765729" y="4932965"/>
            <a:ext cx="524933" cy="338554"/>
          </a:xfrm>
          <a:prstGeom prst="rect">
            <a:avLst/>
          </a:prstGeom>
          <a:noFill/>
        </p:spPr>
        <p:txBody>
          <a:bodyPr wrap="square" rtlCol="0">
            <a:spAutoFit/>
          </a:bodyPr>
          <a:lstStyle/>
          <a:p>
            <a:r>
              <a:rPr lang="en-US" sz="1600">
                <a:latin typeface="Palatino Linotype" charset="0"/>
                <a:ea typeface="Palatino Linotype" charset="0"/>
                <a:cs typeface="Palatino Linotype" charset="0"/>
              </a:rPr>
              <a:t>a</a:t>
            </a:r>
            <a:r>
              <a:rPr lang="en-US" sz="1600" baseline="-25000">
                <a:latin typeface="Palatino Linotype" charset="0"/>
                <a:ea typeface="Palatino Linotype" charset="0"/>
                <a:cs typeface="Palatino Linotype" charset="0"/>
              </a:rPr>
              <a:t>net</a:t>
            </a:r>
            <a:endParaRPr lang="en-US" sz="1600" dirty="0">
              <a:latin typeface="Palatino Linotype" charset="0"/>
              <a:ea typeface="Palatino Linotype" charset="0"/>
              <a:cs typeface="Palatino Linotype" charset="0"/>
            </a:endParaRPr>
          </a:p>
        </p:txBody>
      </p:sp>
      <p:sp>
        <p:nvSpPr>
          <p:cNvPr id="64" name="TextBox 63"/>
          <p:cNvSpPr txBox="1"/>
          <p:nvPr/>
        </p:nvSpPr>
        <p:spPr>
          <a:xfrm>
            <a:off x="3887608" y="5381000"/>
            <a:ext cx="524933" cy="338554"/>
          </a:xfrm>
          <a:prstGeom prst="rect">
            <a:avLst/>
          </a:prstGeom>
          <a:noFill/>
        </p:spPr>
        <p:txBody>
          <a:bodyPr wrap="square" rtlCol="0">
            <a:spAutoFit/>
          </a:bodyPr>
          <a:lstStyle/>
          <a:p>
            <a:r>
              <a:rPr lang="en-US" sz="1600">
                <a:latin typeface="Palatino Linotype" charset="0"/>
                <a:ea typeface="Palatino Linotype" charset="0"/>
                <a:cs typeface="Palatino Linotype" charset="0"/>
              </a:rPr>
              <a:t>a</a:t>
            </a:r>
            <a:r>
              <a:rPr lang="en-US" sz="1600" baseline="-25000">
                <a:latin typeface="Palatino Linotype" charset="0"/>
                <a:ea typeface="Palatino Linotype" charset="0"/>
                <a:cs typeface="Palatino Linotype" charset="0"/>
              </a:rPr>
              <a:t>net</a:t>
            </a:r>
            <a:endParaRPr lang="en-US" sz="1600" dirty="0">
              <a:latin typeface="Palatino Linotype" charset="0"/>
              <a:ea typeface="Palatino Linotype" charset="0"/>
              <a:cs typeface="Palatino Linotype" charset="0"/>
            </a:endParaRPr>
          </a:p>
        </p:txBody>
      </p:sp>
      <p:sp>
        <p:nvSpPr>
          <p:cNvPr id="65" name="TextBox 64"/>
          <p:cNvSpPr txBox="1"/>
          <p:nvPr/>
        </p:nvSpPr>
        <p:spPr>
          <a:xfrm>
            <a:off x="2506281" y="4891745"/>
            <a:ext cx="524933" cy="338554"/>
          </a:xfrm>
          <a:prstGeom prst="rect">
            <a:avLst/>
          </a:prstGeom>
          <a:noFill/>
        </p:spPr>
        <p:txBody>
          <a:bodyPr wrap="square" rtlCol="0">
            <a:spAutoFit/>
          </a:bodyPr>
          <a:lstStyle/>
          <a:p>
            <a:r>
              <a:rPr lang="en-US" sz="1600">
                <a:latin typeface="Palatino Linotype" charset="0"/>
                <a:ea typeface="Palatino Linotype" charset="0"/>
                <a:cs typeface="Palatino Linotype" charset="0"/>
              </a:rPr>
              <a:t>a</a:t>
            </a:r>
            <a:r>
              <a:rPr lang="en-US" sz="1600" baseline="-25000">
                <a:latin typeface="Palatino Linotype" charset="0"/>
                <a:ea typeface="Palatino Linotype" charset="0"/>
                <a:cs typeface="Palatino Linotype" charset="0"/>
              </a:rPr>
              <a:t>net</a:t>
            </a:r>
            <a:endParaRPr lang="en-US" sz="1600" dirty="0">
              <a:latin typeface="Palatino Linotype" charset="0"/>
              <a:ea typeface="Palatino Linotype" charset="0"/>
              <a:cs typeface="Palatino Linotype" charset="0"/>
            </a:endParaRPr>
          </a:p>
        </p:txBody>
      </p:sp>
      <p:cxnSp>
        <p:nvCxnSpPr>
          <p:cNvPr id="70" name="Straight Connector 69"/>
          <p:cNvCxnSpPr/>
          <p:nvPr/>
        </p:nvCxnSpPr>
        <p:spPr>
          <a:xfrm>
            <a:off x="1521747" y="4121854"/>
            <a:ext cx="577031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6762606" y="3836796"/>
            <a:ext cx="1085145" cy="307777"/>
          </a:xfrm>
          <a:prstGeom prst="rect">
            <a:avLst/>
          </a:prstGeom>
          <a:noFill/>
        </p:spPr>
        <p:txBody>
          <a:bodyPr wrap="square" rtlCol="0">
            <a:spAutoFit/>
          </a:bodyPr>
          <a:lstStyle/>
          <a:p>
            <a:r>
              <a:rPr lang="en-US" sz="1400">
                <a:solidFill>
                  <a:schemeClr val="accent1"/>
                </a:solidFill>
                <a:latin typeface="Palatino Linotype" charset="0"/>
                <a:ea typeface="Palatino Linotype" charset="0"/>
                <a:cs typeface="Palatino Linotype" charset="0"/>
              </a:rPr>
              <a:t>Max h</a:t>
            </a:r>
          </a:p>
        </p:txBody>
      </p:sp>
    </p:spTree>
    <p:extLst>
      <p:ext uri="{BB962C8B-B14F-4D97-AF65-F5344CB8AC3E}">
        <p14:creationId xmlns:p14="http://schemas.microsoft.com/office/powerpoint/2010/main" val="3595220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34391</TotalTime>
  <Words>1893</Words>
  <Application>Microsoft Macintosh PowerPoint</Application>
  <PresentationFormat>On-screen Show (4:3)</PresentationFormat>
  <Paragraphs>156</Paragraphs>
  <Slides>26</Slides>
  <Notes>0</Notes>
  <HiddenSlides>0</HiddenSlides>
  <MMClips>1</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26</vt:i4>
      </vt:variant>
    </vt:vector>
  </HeadingPairs>
  <TitlesOfParts>
    <vt:vector size="35" baseType="lpstr">
      <vt:lpstr>Apple Chancery</vt:lpstr>
      <vt:lpstr>Arial</vt:lpstr>
      <vt:lpstr>Calibri</vt:lpstr>
      <vt:lpstr>Cambria Math</vt:lpstr>
      <vt:lpstr>Palatino Linotype</vt:lpstr>
      <vt:lpstr>Times New Roman</vt:lpstr>
      <vt:lpstr>Office Theme</vt:lpstr>
      <vt:lpstr>Equation</vt:lpstr>
      <vt:lpstr>Equation.DSMT4</vt:lpstr>
      <vt:lpstr>Reminders about centripetal motion</vt:lpstr>
      <vt:lpstr>How to tackle a centripetal motion problem:</vt:lpstr>
      <vt:lpstr>Centripetal Direction Review:</vt:lpstr>
      <vt:lpstr>Problem 7.21</vt:lpstr>
      <vt:lpstr>PowerPoint Presentation</vt:lpstr>
      <vt:lpstr>Pendulum</vt:lpstr>
      <vt:lpstr>PowerPoint Presentation</vt:lpstr>
      <vt:lpstr>PowerPoint Presentation</vt:lpstr>
      <vt:lpstr>Pendulum</vt:lpstr>
      <vt:lpstr>Car on a flat curve</vt:lpstr>
      <vt:lpstr>PowerPoint Presentation</vt:lpstr>
      <vt:lpstr>PowerPoint Presentation</vt:lpstr>
      <vt:lpstr>PowerPoint Presentation</vt:lpstr>
      <vt:lpstr>PowerPoint Presentation</vt:lpstr>
      <vt:lpstr>PowerPoint Presentation</vt:lpstr>
      <vt:lpstr>PowerPoint Presentation</vt:lpstr>
      <vt:lpstr>Car on a flat curve - solution</vt:lpstr>
      <vt:lpstr>PowerPoint Presentation</vt:lpstr>
      <vt:lpstr>PowerPoint Presentation</vt:lpstr>
      <vt:lpstr>PowerPoint Presentation</vt:lpstr>
      <vt:lpstr>Rollercoaster loop!</vt:lpstr>
      <vt:lpstr>Rollercoaster loop</vt:lpstr>
      <vt:lpstr>Rollercoaster loop</vt:lpstr>
      <vt:lpstr>Rollercoaster loop</vt:lpstr>
      <vt:lpstr>Dips and hills and loops (oh my…)</vt:lpstr>
      <vt:lpstr>Banked curve – no friction</vt:lpstr>
    </vt:vector>
  </TitlesOfParts>
  <Company>Polytechnic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Craig Fletcher</dc:creator>
  <cp:lastModifiedBy>Microsoft Office User</cp:lastModifiedBy>
  <cp:revision>713</cp:revision>
  <cp:lastPrinted>2019-10-08T21:14:47Z</cp:lastPrinted>
  <dcterms:created xsi:type="dcterms:W3CDTF">2017-08-16T17:34:12Z</dcterms:created>
  <dcterms:modified xsi:type="dcterms:W3CDTF">2020-08-21T06:15:03Z</dcterms:modified>
</cp:coreProperties>
</file>